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8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9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0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1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2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3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4.xml" ContentType="application/vnd.openxmlformats-officedocument.presentationml.notesSlide+xml"/>
  <Override PartName="/ppt/tags/tag37.xml" ContentType="application/vnd.openxmlformats-officedocument.presentationml.tags+xml"/>
  <Override PartName="/ppt/notesSlides/notesSlide15.xml" ContentType="application/vnd.openxmlformats-officedocument.presentationml.notesSlide+xml"/>
  <Override PartName="/ppt/tags/tag38.xml" ContentType="application/vnd.openxmlformats-officedocument.presentationml.tags+xml"/>
  <Override PartName="/ppt/notesSlides/notesSlide16.xml" ContentType="application/vnd.openxmlformats-officedocument.presentationml.notesSlide+xml"/>
  <Override PartName="/ppt/tags/tag39.xml" ContentType="application/vnd.openxmlformats-officedocument.presentationml.tags+xml"/>
  <Override PartName="/ppt/notesSlides/notesSlide17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8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9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20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21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22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23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24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25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26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27.xml" ContentType="application/vnd.openxmlformats-officedocument.presentationml.notesSlide+xml"/>
  <Override PartName="/ppt/tags/tag61.xml" ContentType="application/vnd.openxmlformats-officedocument.presentationml.tags+xml"/>
  <Override PartName="/ppt/notesSlides/notesSlide28.xml" ContentType="application/vnd.openxmlformats-officedocument.presentationml.notesSlide+xml"/>
  <Override PartName="/ppt/tags/tag62.xml" ContentType="application/vnd.openxmlformats-officedocument.presentationml.tags+xml"/>
  <Override PartName="/ppt/notesSlides/notesSlide29.xml" ContentType="application/vnd.openxmlformats-officedocument.presentationml.notesSlide+xml"/>
  <Override PartName="/ppt/tags/tag63.xml" ContentType="application/vnd.openxmlformats-officedocument.presentationml.tags+xml"/>
  <Override PartName="/ppt/notesSlides/notesSlide30.xml" ContentType="application/vnd.openxmlformats-officedocument.presentationml.notesSlide+xml"/>
  <Override PartName="/ppt/tags/tag64.xml" ContentType="application/vnd.openxmlformats-officedocument.presentationml.tags+xml"/>
  <Override PartName="/ppt/notesSlides/notesSlide31.xml" ContentType="application/vnd.openxmlformats-officedocument.presentationml.notesSlide+xml"/>
  <Override PartName="/ppt/tags/tag65.xml" ContentType="application/vnd.openxmlformats-officedocument.presentationml.tags+xml"/>
  <Override PartName="/ppt/notesSlides/notesSlide32.xml" ContentType="application/vnd.openxmlformats-officedocument.presentationml.notesSlide+xml"/>
  <Override PartName="/ppt/tags/tag66.xml" ContentType="application/vnd.openxmlformats-officedocument.presentationml.tags+xml"/>
  <Override PartName="/ppt/notesSlides/notesSlide33.xml" ContentType="application/vnd.openxmlformats-officedocument.presentationml.notesSlide+xml"/>
  <Override PartName="/ppt/tags/tag67.xml" ContentType="application/vnd.openxmlformats-officedocument.presentationml.tags+xml"/>
  <Override PartName="/ppt/notesSlides/notesSlide34.xml" ContentType="application/vnd.openxmlformats-officedocument.presentationml.notesSlide+xml"/>
  <Override PartName="/ppt/tags/tag68.xml" ContentType="application/vnd.openxmlformats-officedocument.presentationml.tags+xml"/>
  <Override PartName="/ppt/notesSlides/notesSlide35.xml" ContentType="application/vnd.openxmlformats-officedocument.presentationml.notesSlide+xml"/>
  <Override PartName="/ppt/tags/tag69.xml" ContentType="application/vnd.openxmlformats-officedocument.presentationml.tags+xml"/>
  <Override PartName="/ppt/notesSlides/notesSlide36.xml" ContentType="application/vnd.openxmlformats-officedocument.presentationml.notesSlide+xml"/>
  <Override PartName="/ppt/tags/tag70.xml" ContentType="application/vnd.openxmlformats-officedocument.presentationml.tags+xml"/>
  <Override PartName="/ppt/notesSlides/notesSlide37.xml" ContentType="application/vnd.openxmlformats-officedocument.presentationml.notesSlide+xml"/>
  <Override PartName="/ppt/tags/tag71.xml" ContentType="application/vnd.openxmlformats-officedocument.presentationml.tags+xml"/>
  <Override PartName="/ppt/notesSlides/notesSlide38.xml" ContentType="application/vnd.openxmlformats-officedocument.presentationml.notesSlide+xml"/>
  <Override PartName="/ppt/tags/tag72.xml" ContentType="application/vnd.openxmlformats-officedocument.presentationml.tags+xml"/>
  <Override PartName="/ppt/notesSlides/notesSlide39.xml" ContentType="application/vnd.openxmlformats-officedocument.presentationml.notesSlide+xml"/>
  <Override PartName="/ppt/tags/tag73.xml" ContentType="application/vnd.openxmlformats-officedocument.presentationml.tags+xml"/>
  <Override PartName="/ppt/notesSlides/notesSlide40.xml" ContentType="application/vnd.openxmlformats-officedocument.presentationml.notesSlide+xml"/>
  <Override PartName="/ppt/tags/tag74.xml" ContentType="application/vnd.openxmlformats-officedocument.presentationml.tags+xml"/>
  <Override PartName="/ppt/notesSlides/notesSlide41.xml" ContentType="application/vnd.openxmlformats-officedocument.presentationml.notesSlide+xml"/>
  <Override PartName="/ppt/tags/tag75.xml" ContentType="application/vnd.openxmlformats-officedocument.presentationml.tags+xml"/>
  <Override PartName="/ppt/notesSlides/notesSlide42.xml" ContentType="application/vnd.openxmlformats-officedocument.presentationml.notesSlide+xml"/>
  <Override PartName="/ppt/tags/tag76.xml" ContentType="application/vnd.openxmlformats-officedocument.presentationml.tags+xml"/>
  <Override PartName="/ppt/notesSlides/notesSlide43.xml" ContentType="application/vnd.openxmlformats-officedocument.presentationml.notesSlide+xml"/>
  <Override PartName="/ppt/tags/tag77.xml" ContentType="application/vnd.openxmlformats-officedocument.presentationml.tags+xml"/>
  <Override PartName="/ppt/notesSlides/notesSlide44.xml" ContentType="application/vnd.openxmlformats-officedocument.presentationml.notesSlide+xml"/>
  <Override PartName="/ppt/tags/tag78.xml" ContentType="application/vnd.openxmlformats-officedocument.presentationml.tags+xml"/>
  <Override PartName="/ppt/notesSlides/notesSlide45.xml" ContentType="application/vnd.openxmlformats-officedocument.presentationml.notesSlide+xml"/>
  <Override PartName="/ppt/tags/tag79.xml" ContentType="application/vnd.openxmlformats-officedocument.presentationml.tags+xml"/>
  <Override PartName="/ppt/notesSlides/notesSlide46.xml" ContentType="application/vnd.openxmlformats-officedocument.presentationml.notesSlide+xml"/>
  <Override PartName="/ppt/tags/tag80.xml" ContentType="application/vnd.openxmlformats-officedocument.presentationml.tags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1"/>
  </p:notesMasterIdLst>
  <p:sldIdLst>
    <p:sldId id="260" r:id="rId2"/>
    <p:sldId id="287" r:id="rId3"/>
    <p:sldId id="522" r:id="rId4"/>
    <p:sldId id="384" r:id="rId5"/>
    <p:sldId id="262" r:id="rId6"/>
    <p:sldId id="264" r:id="rId7"/>
    <p:sldId id="385" r:id="rId8"/>
    <p:sldId id="268" r:id="rId9"/>
    <p:sldId id="269" r:id="rId10"/>
    <p:sldId id="386" r:id="rId11"/>
    <p:sldId id="270" r:id="rId12"/>
    <p:sldId id="271" r:id="rId13"/>
    <p:sldId id="387" r:id="rId14"/>
    <p:sldId id="272" r:id="rId15"/>
    <p:sldId id="273" r:id="rId16"/>
    <p:sldId id="388" r:id="rId17"/>
    <p:sldId id="274" r:id="rId18"/>
    <p:sldId id="275" r:id="rId19"/>
    <p:sldId id="389" r:id="rId20"/>
    <p:sldId id="276" r:id="rId21"/>
    <p:sldId id="277" r:id="rId22"/>
    <p:sldId id="390" r:id="rId23"/>
    <p:sldId id="278" r:id="rId24"/>
    <p:sldId id="279" r:id="rId25"/>
    <p:sldId id="391" r:id="rId26"/>
    <p:sldId id="280" r:id="rId27"/>
    <p:sldId id="281" r:id="rId28"/>
    <p:sldId id="392" r:id="rId29"/>
    <p:sldId id="282" r:id="rId30"/>
    <p:sldId id="283" r:id="rId31"/>
    <p:sldId id="393" r:id="rId32"/>
    <p:sldId id="284" r:id="rId33"/>
    <p:sldId id="285" r:id="rId34"/>
    <p:sldId id="425" r:id="rId35"/>
    <p:sldId id="291" r:id="rId36"/>
    <p:sldId id="440" r:id="rId37"/>
    <p:sldId id="523" r:id="rId38"/>
    <p:sldId id="441" r:id="rId39"/>
    <p:sldId id="442" r:id="rId40"/>
    <p:sldId id="444" r:id="rId41"/>
    <p:sldId id="445" r:id="rId42"/>
    <p:sldId id="447" r:id="rId43"/>
    <p:sldId id="448" r:id="rId44"/>
    <p:sldId id="450" r:id="rId45"/>
    <p:sldId id="451" r:id="rId46"/>
    <p:sldId id="453" r:id="rId47"/>
    <p:sldId id="454" r:id="rId48"/>
    <p:sldId id="456" r:id="rId49"/>
    <p:sldId id="457" r:id="rId50"/>
    <p:sldId id="459" r:id="rId51"/>
    <p:sldId id="460" r:id="rId52"/>
    <p:sldId id="462" r:id="rId53"/>
    <p:sldId id="463" r:id="rId54"/>
    <p:sldId id="465" r:id="rId55"/>
    <p:sldId id="466" r:id="rId56"/>
    <p:sldId id="468" r:id="rId57"/>
    <p:sldId id="469" r:id="rId58"/>
    <p:sldId id="426" r:id="rId59"/>
    <p:sldId id="370" r:id="rId60"/>
    <p:sldId id="479" r:id="rId61"/>
    <p:sldId id="371" r:id="rId62"/>
    <p:sldId id="487" r:id="rId63"/>
    <p:sldId id="372" r:id="rId64"/>
    <p:sldId id="475" r:id="rId65"/>
    <p:sldId id="373" r:id="rId66"/>
    <p:sldId id="483" r:id="rId67"/>
    <p:sldId id="374" r:id="rId68"/>
    <p:sldId id="481" r:id="rId69"/>
    <p:sldId id="375" r:id="rId70"/>
    <p:sldId id="471" r:id="rId71"/>
    <p:sldId id="376" r:id="rId72"/>
    <p:sldId id="477" r:id="rId73"/>
    <p:sldId id="377" r:id="rId74"/>
    <p:sldId id="485" r:id="rId75"/>
    <p:sldId id="378" r:id="rId76"/>
    <p:sldId id="473" r:id="rId77"/>
    <p:sldId id="379" r:id="rId78"/>
    <p:sldId id="489" r:id="rId79"/>
    <p:sldId id="380" r:id="rId80"/>
  </p:sldIdLst>
  <p:sldSz cx="9144000" cy="6858000" type="screen4x3"/>
  <p:notesSz cx="6858000" cy="9144000"/>
  <p:custDataLst>
    <p:tags r:id="rId8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1" autoAdjust="0"/>
    <p:restoredTop sz="94660"/>
  </p:normalViewPr>
  <p:slideViewPr>
    <p:cSldViewPr>
      <p:cViewPr>
        <p:scale>
          <a:sx n="76" d="100"/>
          <a:sy n="76" d="100"/>
        </p:scale>
        <p:origin x="-1400" y="-4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notesMaster" Target="notesMasters/notesMaster1.xml"/><Relationship Id="rId82" Type="http://schemas.openxmlformats.org/officeDocument/2006/relationships/printerSettings" Target="printerSettings/printerSettings1.bin"/><Relationship Id="rId83" Type="http://schemas.openxmlformats.org/officeDocument/2006/relationships/tags" Target="tags/tag1.xml"/><Relationship Id="rId84" Type="http://schemas.openxmlformats.org/officeDocument/2006/relationships/presProps" Target="presProps.xml"/><Relationship Id="rId85" Type="http://schemas.openxmlformats.org/officeDocument/2006/relationships/viewProps" Target="viewProps.xml"/><Relationship Id="rId86" Type="http://schemas.openxmlformats.org/officeDocument/2006/relationships/theme" Target="theme/theme1.xml"/><Relationship Id="rId8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5A7CF-ED71-4A63-91D3-6AFB410EFD2E}" type="datetimeFigureOut">
              <a:rPr lang="en-US" smtClean="0"/>
              <a:pPr/>
              <a:t>6/20/15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251A6-C3B9-42FF-A255-F92A7C977C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8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D49F1F6-6DA5-4E64-B7DF-F922520D2849}" type="slidenum">
              <a:rPr lang="en-US" sz="1200"/>
              <a:pPr algn="r"/>
              <a:t>1</a:t>
            </a:fld>
            <a:endParaRPr lang="en-US" sz="1200" dirty="0"/>
          </a:p>
        </p:txBody>
      </p:sp>
      <p:sp>
        <p:nvSpPr>
          <p:cNvPr id="70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D49F1F6-6DA5-4E64-B7DF-F922520D2849}" type="slidenum">
              <a:rPr lang="en-US" sz="1200"/>
              <a:pPr algn="r"/>
              <a:t>35</a:t>
            </a:fld>
            <a:endParaRPr lang="en-US" sz="1200" dirty="0"/>
          </a:p>
        </p:txBody>
      </p:sp>
      <p:sp>
        <p:nvSpPr>
          <p:cNvPr id="70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02BFE-0944-4413-ABA3-BF71138047D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02BFE-0944-4413-ABA3-BF71138047D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D49F1F6-6DA5-4E64-B7DF-F922520D2849}" type="slidenum">
              <a:rPr lang="en-US" sz="1200"/>
              <a:pPr algn="r"/>
              <a:t>2</a:t>
            </a:fld>
            <a:endParaRPr lang="en-US" sz="1200" dirty="0"/>
          </a:p>
        </p:txBody>
      </p:sp>
      <p:sp>
        <p:nvSpPr>
          <p:cNvPr id="70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48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50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52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54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56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D49F1F6-6DA5-4E64-B7DF-F922520D2849}" type="slidenum">
              <a:rPr lang="en-US" sz="1200"/>
              <a:pPr algn="r"/>
              <a:t>59</a:t>
            </a:fld>
            <a:endParaRPr lang="en-US" sz="1200" dirty="0"/>
          </a:p>
        </p:txBody>
      </p:sp>
      <p:sp>
        <p:nvSpPr>
          <p:cNvPr id="70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60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02BFE-0944-4413-ABA3-BF71138047D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61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02BFE-0944-4413-ABA3-BF71138047D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62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02BFE-0944-4413-ABA3-BF71138047D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63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64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02BFE-0944-4413-ABA3-BF71138047D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65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66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02BFE-0944-4413-ABA3-BF71138047D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67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68</a:t>
            </a:fld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02BFE-0944-4413-ABA3-BF71138047D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69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70</a:t>
            </a:fld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02BFE-0944-4413-ABA3-BF71138047D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71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72</a:t>
            </a:fld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02BFE-0944-4413-ABA3-BF71138047D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73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74</a:t>
            </a:fld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02BFE-0944-4413-ABA3-BF71138047D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75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76</a:t>
            </a:fld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02BFE-0944-4413-ABA3-BF71138047D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77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78</a:t>
            </a:fld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02BFE-0944-4413-ABA3-BF71138047D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79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881F-C2B6-4BF9-ACF2-5D5ABBCC9733}" type="datetimeFigureOut">
              <a:rPr lang="en-US" smtClean="0"/>
              <a:pPr/>
              <a:t>6/20/15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D9FC-83D1-4412-BD1F-952A753DEA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881F-C2B6-4BF9-ACF2-5D5ABBCC9733}" type="datetimeFigureOut">
              <a:rPr lang="en-US" smtClean="0"/>
              <a:pPr/>
              <a:t>6/20/15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D9FC-83D1-4412-BD1F-952A753DEA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881F-C2B6-4BF9-ACF2-5D5ABBCC9733}" type="datetimeFigureOut">
              <a:rPr lang="en-US" smtClean="0"/>
              <a:pPr/>
              <a:t>6/20/15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D9FC-83D1-4412-BD1F-952A753DEA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881F-C2B6-4BF9-ACF2-5D5ABBCC9733}" type="datetimeFigureOut">
              <a:rPr lang="en-US" smtClean="0"/>
              <a:pPr/>
              <a:t>6/20/15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D9FC-83D1-4412-BD1F-952A753DEA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881F-C2B6-4BF9-ACF2-5D5ABBCC9733}" type="datetimeFigureOut">
              <a:rPr lang="en-US" smtClean="0"/>
              <a:pPr/>
              <a:t>6/20/15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D9FC-83D1-4412-BD1F-952A753DEA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881F-C2B6-4BF9-ACF2-5D5ABBCC9733}" type="datetimeFigureOut">
              <a:rPr lang="en-US" smtClean="0"/>
              <a:pPr/>
              <a:t>6/20/15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D9FC-83D1-4412-BD1F-952A753DEA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881F-C2B6-4BF9-ACF2-5D5ABBCC9733}" type="datetimeFigureOut">
              <a:rPr lang="en-US" smtClean="0"/>
              <a:pPr/>
              <a:t>6/20/15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D9FC-83D1-4412-BD1F-952A753DEA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881F-C2B6-4BF9-ACF2-5D5ABBCC9733}" type="datetimeFigureOut">
              <a:rPr lang="en-US" smtClean="0"/>
              <a:pPr/>
              <a:t>6/20/15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D9FC-83D1-4412-BD1F-952A753DEA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881F-C2B6-4BF9-ACF2-5D5ABBCC9733}" type="datetimeFigureOut">
              <a:rPr lang="en-US" smtClean="0"/>
              <a:pPr/>
              <a:t>6/20/15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D9FC-83D1-4412-BD1F-952A753DEA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881F-C2B6-4BF9-ACF2-5D5ABBCC9733}" type="datetimeFigureOut">
              <a:rPr lang="en-US" smtClean="0"/>
              <a:pPr/>
              <a:t>6/20/15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D9FC-83D1-4412-BD1F-952A753DEA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881F-C2B6-4BF9-ACF2-5D5ABBCC9733}" type="datetimeFigureOut">
              <a:rPr lang="en-US" smtClean="0"/>
              <a:pPr/>
              <a:t>6/20/15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D9FC-83D1-4412-BD1F-952A753DEA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1881F-C2B6-4BF9-ACF2-5D5ABBCC9733}" type="datetimeFigureOut">
              <a:rPr lang="en-US" smtClean="0"/>
              <a:pPr/>
              <a:t>6/20/15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4D9FC-83D1-4412-BD1F-952A753DEA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jpe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15.x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tags" Target="../tags/tag16.x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tags" Target="../tags/tag18.x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tags" Target="../tags/tag19.x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tags" Target="../tags/tag20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.jpeg"/><Relationship Id="rId5" Type="http://schemas.openxmlformats.org/officeDocument/2006/relationships/image" Target="../media/image2.jpe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tags" Target="../tags/tag21.x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tags" Target="../tags/tag22.x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tags" Target="../tags/tag2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tags" Target="../tags/tag24.x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tags" Target="../tags/tag25.x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tags" Target="../tags/tag2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tags" Target="../tags/tag27.x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tags" Target="../tags/tag28.x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tags" Target="../tags/tag29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tags" Target="../tags/tag30.x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tags" Target="../tags/tag31.x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tags" Target="../tags/tag3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tags" Target="../tags/tag33.x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tags" Target="../tags/tag35.x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1.jpeg"/><Relationship Id="rId5" Type="http://schemas.openxmlformats.org/officeDocument/2006/relationships/image" Target="../media/image2.jpeg"/><Relationship Id="rId1" Type="http://schemas.openxmlformats.org/officeDocument/2006/relationships/tags" Target="../tags/tag36.xml"/><Relationship Id="rId2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25.gif"/><Relationship Id="rId1" Type="http://schemas.openxmlformats.org/officeDocument/2006/relationships/tags" Target="../tags/tag37.x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tags" Target="../tags/tag38.x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tags" Target="../tags/tag39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tags" Target="../tags/tag4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tags" Target="../tags/tag4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tags" Target="../tags/tag4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1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tags" Target="../tags/tag4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1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tags" Target="../tags/tag49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tags" Target="../tags/tag5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tags" Target="../tags/tag52.x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1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tags" Target="../tags/tag5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19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tags" Target="../tags/tag5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tags" Target="../tags/tag56.x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21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tags" Target="../tags/tag5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tags" Target="../tags/tag58.x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23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tags" Target="../tags/tag59.xml"/><Relationship Id="rId2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image" Target="../media/image1.jpeg"/><Relationship Id="rId5" Type="http://schemas.openxmlformats.org/officeDocument/2006/relationships/image" Target="../media/image26.jpeg"/><Relationship Id="rId1" Type="http://schemas.openxmlformats.org/officeDocument/2006/relationships/tags" Target="../tags/tag60.x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tags" Target="../tags/tag6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image" Target="../media/image27.gif"/><Relationship Id="rId1" Type="http://schemas.openxmlformats.org/officeDocument/2006/relationships/tags" Target="../tags/tag62.xml"/><Relationship Id="rId2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tags" Target="../tags/tag6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image" Target="../media/image28.jpeg"/><Relationship Id="rId1" Type="http://schemas.openxmlformats.org/officeDocument/2006/relationships/tags" Target="../tags/tag64.xml"/><Relationship Id="rId2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tags" Target="../tags/tag6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4" Type="http://schemas.openxmlformats.org/officeDocument/2006/relationships/image" Target="../media/image29.gif"/><Relationship Id="rId1" Type="http://schemas.openxmlformats.org/officeDocument/2006/relationships/tags" Target="../tags/tag66.xml"/><Relationship Id="rId2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tags" Target="../tags/tag6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4" Type="http://schemas.openxmlformats.org/officeDocument/2006/relationships/image" Target="../media/image30.png"/><Relationship Id="rId5" Type="http://schemas.openxmlformats.org/officeDocument/2006/relationships/image" Target="../media/image31.gif"/><Relationship Id="rId1" Type="http://schemas.openxmlformats.org/officeDocument/2006/relationships/tags" Target="../tags/tag68.xml"/><Relationship Id="rId2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tags" Target="../tags/tag69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4" Type="http://schemas.openxmlformats.org/officeDocument/2006/relationships/image" Target="../media/image32.gif"/><Relationship Id="rId1" Type="http://schemas.openxmlformats.org/officeDocument/2006/relationships/tags" Target="../tags/tag70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tags" Target="../tags/tag7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8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4" Type="http://schemas.openxmlformats.org/officeDocument/2006/relationships/image" Target="../media/image33.gif"/><Relationship Id="rId5" Type="http://schemas.openxmlformats.org/officeDocument/2006/relationships/image" Target="../media/image34.gif"/><Relationship Id="rId1" Type="http://schemas.openxmlformats.org/officeDocument/2006/relationships/tags" Target="../tags/tag72.xml"/><Relationship Id="rId2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tags" Target="../tags/tag7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0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4" Type="http://schemas.openxmlformats.org/officeDocument/2006/relationships/image" Target="../media/image35.jpeg"/><Relationship Id="rId5" Type="http://schemas.openxmlformats.org/officeDocument/2006/relationships/image" Target="../media/image36.gif"/><Relationship Id="rId1" Type="http://schemas.openxmlformats.org/officeDocument/2006/relationships/tags" Target="../tags/tag74.xml"/><Relationship Id="rId2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tags" Target="../tags/tag7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4" Type="http://schemas.openxmlformats.org/officeDocument/2006/relationships/image" Target="../media/image37.jpeg"/><Relationship Id="rId5" Type="http://schemas.openxmlformats.org/officeDocument/2006/relationships/image" Target="../media/image38.gif"/><Relationship Id="rId1" Type="http://schemas.openxmlformats.org/officeDocument/2006/relationships/tags" Target="../tags/tag76.xml"/><Relationship Id="rId2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tags" Target="../tags/tag7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4" Type="http://schemas.openxmlformats.org/officeDocument/2006/relationships/image" Target="../media/image39.jpeg"/><Relationship Id="rId1" Type="http://schemas.openxmlformats.org/officeDocument/2006/relationships/tags" Target="../tags/tag78.xml"/><Relationship Id="rId2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tags" Target="../tags/tag79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4" Type="http://schemas.openxmlformats.org/officeDocument/2006/relationships/image" Target="../media/image40.gif"/><Relationship Id="rId1" Type="http://schemas.openxmlformats.org/officeDocument/2006/relationships/tags" Target="../tags/tag80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572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6600" b="1" dirty="0" smtClean="0">
                <a:solidFill>
                  <a:srgbClr val="FFFF00"/>
                </a:solidFill>
                <a:latin typeface="+mj-lt"/>
              </a:rPr>
              <a:t>Unit 1: Lesson 4</a:t>
            </a:r>
          </a:p>
          <a:p>
            <a:pPr algn="ctr" eaLnBrk="1" hangingPunct="1">
              <a:buFontTx/>
              <a:buNone/>
            </a:pPr>
            <a:r>
              <a:rPr lang="en-US" sz="6600" b="1" dirty="0" smtClean="0">
                <a:solidFill>
                  <a:srgbClr val="FFFF00"/>
                </a:solidFill>
                <a:latin typeface="+mj-lt"/>
              </a:rPr>
              <a:t>Vocabulary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2743200"/>
            <a:ext cx="2667000" cy="3460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2667000"/>
            <a:ext cx="2743200" cy="3559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en-US" sz="6600" b="1" dirty="0" smtClean="0"/>
          </a:p>
          <a:p>
            <a:pPr algn="ctr">
              <a:buNone/>
            </a:pPr>
            <a:r>
              <a:rPr lang="en-US" sz="14500" b="1" dirty="0" smtClean="0">
                <a:solidFill>
                  <a:srgbClr val="FFFF00"/>
                </a:solidFill>
              </a:rPr>
              <a:t>innocent</a:t>
            </a:r>
            <a:endParaRPr lang="en-US" sz="14500" b="1" dirty="0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0" y="381000"/>
            <a:ext cx="4191000" cy="61722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b="1" dirty="0" smtClean="0"/>
              <a:t>	</a:t>
            </a:r>
            <a:r>
              <a:rPr lang="en-US" b="1" u="sng" dirty="0" smtClean="0"/>
              <a:t>What does it mean?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A person who is</a:t>
            </a:r>
            <a:r>
              <a:rPr lang="en-US" b="1" dirty="0" smtClean="0"/>
              <a:t> innocent </a:t>
            </a:r>
            <a:r>
              <a:rPr lang="en-US" dirty="0" smtClean="0"/>
              <a:t>has done nothing wrong.</a:t>
            </a:r>
          </a:p>
          <a:p>
            <a:pPr>
              <a:buFont typeface="Courier New" pitchFamily="49" charset="0"/>
              <a:buChar char="o"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b="1" u="sng" dirty="0" smtClean="0"/>
              <a:t>THINK ABOUT IT: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If someone is accused of a crime, how can that person prove that he or she is </a:t>
            </a:r>
            <a:r>
              <a:rPr lang="en-US" b="1" dirty="0" smtClean="0"/>
              <a:t>innocent</a:t>
            </a:r>
            <a:r>
              <a:rPr lang="en-US" dirty="0" smtClean="0"/>
              <a:t>?</a:t>
            </a:r>
          </a:p>
          <a:p>
            <a:pPr>
              <a:buNone/>
            </a:pPr>
            <a:endParaRPr lang="en-US" b="1" dirty="0" smtClean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4071529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457200" y="381000"/>
            <a:ext cx="4114800" cy="6172200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81000" y="381000"/>
            <a:ext cx="8382000" cy="61722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b="1" dirty="0" smtClean="0"/>
              <a:t>	</a:t>
            </a:r>
            <a:endParaRPr lang="en-US" b="1" u="sng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b="1" dirty="0" smtClean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33401"/>
            <a:ext cx="8077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en-US" sz="6600" b="1" dirty="0" smtClean="0"/>
          </a:p>
          <a:p>
            <a:pPr algn="ctr">
              <a:buNone/>
            </a:pPr>
            <a:r>
              <a:rPr lang="en-US" sz="14500" b="1" dirty="0" smtClean="0">
                <a:solidFill>
                  <a:srgbClr val="FFFF00"/>
                </a:solidFill>
              </a:rPr>
              <a:t>scheme</a:t>
            </a:r>
            <a:endParaRPr lang="en-US" sz="14500" b="1" dirty="0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0" y="381000"/>
            <a:ext cx="4191000" cy="61722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b="1" dirty="0" smtClean="0"/>
              <a:t>	</a:t>
            </a:r>
            <a:r>
              <a:rPr lang="en-US" b="1" u="sng" dirty="0" smtClean="0"/>
              <a:t>What does it mean?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A </a:t>
            </a:r>
            <a:r>
              <a:rPr lang="en-US" b="1" dirty="0" smtClean="0"/>
              <a:t>scheme</a:t>
            </a:r>
            <a:r>
              <a:rPr lang="en-US" dirty="0" smtClean="0"/>
              <a:t> is a detailed plan to get something done.</a:t>
            </a:r>
          </a:p>
          <a:p>
            <a:pPr>
              <a:buFont typeface="Courier New" pitchFamily="49" charset="0"/>
              <a:buChar char="o"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b="1" u="sng" dirty="0" smtClean="0"/>
              <a:t>THINK ABOUT IT: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How could a </a:t>
            </a:r>
            <a:r>
              <a:rPr lang="en-US" b="1" dirty="0" smtClean="0"/>
              <a:t>scheme </a:t>
            </a:r>
            <a:r>
              <a:rPr lang="en-US" dirty="0" smtClean="0"/>
              <a:t>help you plan a surprise birthday party?</a:t>
            </a:r>
          </a:p>
          <a:p>
            <a:pPr>
              <a:buNone/>
            </a:pPr>
            <a:endParaRPr lang="en-US" b="1" dirty="0" smtClean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4114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457200" y="381000"/>
            <a:ext cx="4114800" cy="6172200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81000" y="381000"/>
            <a:ext cx="8382000" cy="61722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b="1" dirty="0" smtClean="0"/>
              <a:t>	</a:t>
            </a:r>
            <a:endParaRPr lang="en-US" b="1" u="sng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b="1" dirty="0" smtClean="0"/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66725"/>
            <a:ext cx="8153400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en-US" sz="6600" b="1" dirty="0" smtClean="0"/>
          </a:p>
          <a:p>
            <a:pPr algn="ctr">
              <a:buNone/>
            </a:pPr>
            <a:r>
              <a:rPr lang="en-US" sz="13500" b="1" dirty="0" smtClean="0">
                <a:solidFill>
                  <a:srgbClr val="FFFF00"/>
                </a:solidFill>
              </a:rPr>
              <a:t>regretfully</a:t>
            </a:r>
            <a:endParaRPr lang="en-US" sz="13500" b="1" dirty="0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0" y="381000"/>
            <a:ext cx="4191000" cy="61722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b="1" dirty="0" smtClean="0"/>
              <a:t>	</a:t>
            </a:r>
            <a:r>
              <a:rPr lang="en-US" b="1" u="sng" dirty="0" smtClean="0"/>
              <a:t>What does it mean?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If people say something </a:t>
            </a:r>
            <a:r>
              <a:rPr lang="en-US" b="1" dirty="0" smtClean="0"/>
              <a:t>regretfully</a:t>
            </a:r>
            <a:r>
              <a:rPr lang="en-US" dirty="0" smtClean="0"/>
              <a:t>, they say it in a way that shows they are sorry.</a:t>
            </a:r>
          </a:p>
          <a:p>
            <a:pPr>
              <a:buFont typeface="Courier New" pitchFamily="49" charset="0"/>
              <a:buChar char="o"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b="1" u="sng" dirty="0" smtClean="0"/>
              <a:t>THINK ABOUT IT: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What have you said </a:t>
            </a:r>
            <a:r>
              <a:rPr lang="en-US" b="1" dirty="0" smtClean="0"/>
              <a:t>regretfully</a:t>
            </a:r>
            <a:r>
              <a:rPr lang="en-US" dirty="0" smtClean="0"/>
              <a:t> and to whom? When you spoke, how did you look and what did you do?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4114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457200" y="381000"/>
            <a:ext cx="4114800" cy="6172200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81000" y="381000"/>
            <a:ext cx="8382000" cy="61722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b="1" dirty="0" smtClean="0"/>
              <a:t>	</a:t>
            </a:r>
            <a:endParaRPr lang="en-US" dirty="0" smtClean="0"/>
          </a:p>
          <a:p>
            <a:pPr>
              <a:buNone/>
            </a:pPr>
            <a:endParaRPr lang="en-US" b="1" dirty="0" smtClean="0"/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33400"/>
            <a:ext cx="8153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en-US" sz="6600" b="1" dirty="0" smtClean="0"/>
          </a:p>
          <a:p>
            <a:pPr algn="ctr">
              <a:buNone/>
            </a:pPr>
            <a:r>
              <a:rPr lang="en-US" sz="13500" b="1" dirty="0" smtClean="0">
                <a:solidFill>
                  <a:srgbClr val="FFFF00"/>
                </a:solidFill>
              </a:rPr>
              <a:t>misjudged</a:t>
            </a:r>
            <a:endParaRPr lang="en-US" sz="13500" b="1" dirty="0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572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sz="6600" b="1" dirty="0" smtClean="0">
                <a:solidFill>
                  <a:srgbClr val="FFFF00"/>
                </a:solidFill>
                <a:latin typeface="+mj-lt"/>
              </a:rPr>
              <a:t>Part 1: Introduce Vocabulary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2743200"/>
            <a:ext cx="2667000" cy="3460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2667000"/>
            <a:ext cx="2743200" cy="3559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0" y="381000"/>
            <a:ext cx="4191000" cy="61722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b="1" dirty="0" smtClean="0"/>
              <a:t>	</a:t>
            </a:r>
            <a:r>
              <a:rPr lang="en-US" b="1" u="sng" dirty="0" smtClean="0"/>
              <a:t>What does it mean?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If a person has </a:t>
            </a:r>
            <a:r>
              <a:rPr lang="en-US" b="1" dirty="0" smtClean="0"/>
              <a:t>misjudged</a:t>
            </a:r>
            <a:r>
              <a:rPr lang="en-US" dirty="0" smtClean="0"/>
              <a:t> something, the person has formed an incorrect idea about it.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b="1" u="sng" dirty="0" smtClean="0"/>
              <a:t>THINK ABOUT IT: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When have  you </a:t>
            </a:r>
            <a:r>
              <a:rPr lang="en-US" b="1" dirty="0" smtClean="0"/>
              <a:t>misjudged</a:t>
            </a:r>
            <a:r>
              <a:rPr lang="en-US" dirty="0" smtClean="0"/>
              <a:t> the distance of a leap or jump?</a:t>
            </a:r>
          </a:p>
          <a:p>
            <a:pPr>
              <a:buNone/>
            </a:pPr>
            <a:endParaRPr lang="en-US" b="1" dirty="0" smtClean="0"/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4114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457200" y="381000"/>
            <a:ext cx="4114800" cy="6172200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81000" y="381000"/>
            <a:ext cx="8382000" cy="61722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b="1" dirty="0" smtClean="0"/>
              <a:t>	</a:t>
            </a:r>
            <a:endParaRPr lang="en-US" b="1" u="sng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b="1" dirty="0" smtClean="0"/>
          </a:p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57200"/>
            <a:ext cx="8077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en-US" sz="6600" b="1" dirty="0" smtClean="0"/>
          </a:p>
          <a:p>
            <a:pPr algn="ctr">
              <a:buNone/>
            </a:pPr>
            <a:r>
              <a:rPr lang="en-US" sz="14500" b="1" dirty="0" smtClean="0">
                <a:solidFill>
                  <a:srgbClr val="FFFF00"/>
                </a:solidFill>
              </a:rPr>
              <a:t>suspect</a:t>
            </a:r>
            <a:endParaRPr lang="en-US" sz="14500" b="1" dirty="0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0" y="381000"/>
            <a:ext cx="4191000" cy="61722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b="1" dirty="0" smtClean="0"/>
              <a:t>	</a:t>
            </a:r>
            <a:r>
              <a:rPr lang="en-US" b="1" u="sng" dirty="0" smtClean="0"/>
              <a:t>What does it mean?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A </a:t>
            </a:r>
            <a:r>
              <a:rPr lang="en-US" b="1" dirty="0" smtClean="0"/>
              <a:t>suspect</a:t>
            </a:r>
            <a:r>
              <a:rPr lang="en-US" dirty="0" smtClean="0"/>
              <a:t> is a person who people think might be guilty of a crime.</a:t>
            </a:r>
          </a:p>
          <a:p>
            <a:pPr>
              <a:buFont typeface="Courier New" pitchFamily="49" charset="0"/>
              <a:buChar char="o"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b="1" u="sng" dirty="0" smtClean="0"/>
              <a:t>THINK ABOUT IT: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What are some ways to find out if a </a:t>
            </a:r>
            <a:r>
              <a:rPr lang="en-US" b="1" dirty="0" smtClean="0"/>
              <a:t>suspect </a:t>
            </a:r>
            <a:r>
              <a:rPr lang="en-US" dirty="0" smtClean="0"/>
              <a:t>really is guilty?</a:t>
            </a:r>
          </a:p>
          <a:p>
            <a:pPr>
              <a:buNone/>
            </a:pPr>
            <a:endParaRPr lang="en-US" b="1" dirty="0" smtClean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4114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457200" y="381000"/>
            <a:ext cx="4114800" cy="6172200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81000" y="381000"/>
            <a:ext cx="8382000" cy="61722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b="1" dirty="0" smtClean="0"/>
              <a:t>	</a:t>
            </a:r>
            <a:endParaRPr lang="en-US" b="1" u="sng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b="1" dirty="0" smtClean="0"/>
          </a:p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57200"/>
            <a:ext cx="8077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en-US" sz="6600" b="1" dirty="0" smtClean="0"/>
          </a:p>
          <a:p>
            <a:pPr algn="ctr">
              <a:buNone/>
            </a:pPr>
            <a:r>
              <a:rPr lang="en-US" sz="14500" b="1" dirty="0" smtClean="0">
                <a:solidFill>
                  <a:srgbClr val="FFFF00"/>
                </a:solidFill>
              </a:rPr>
              <a:t>favor</a:t>
            </a:r>
            <a:endParaRPr lang="en-US" sz="14500" b="1" dirty="0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0" y="381000"/>
            <a:ext cx="4191000" cy="61722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b="1" dirty="0" smtClean="0"/>
              <a:t>	</a:t>
            </a:r>
            <a:r>
              <a:rPr lang="en-US" b="1" u="sng" dirty="0" smtClean="0"/>
              <a:t>What does it mean?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A </a:t>
            </a:r>
            <a:r>
              <a:rPr lang="en-US" b="1" dirty="0" smtClean="0"/>
              <a:t>favor</a:t>
            </a:r>
            <a:r>
              <a:rPr lang="en-US" dirty="0" smtClean="0"/>
              <a:t> is an act of kindness that someone does, even though he or she does not have to.</a:t>
            </a:r>
          </a:p>
          <a:p>
            <a:pPr>
              <a:buFont typeface="Courier New" pitchFamily="49" charset="0"/>
              <a:buChar char="o"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b="1" u="sng" dirty="0" smtClean="0"/>
              <a:t>THINK ABOUT IT: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If a friend asked you for a </a:t>
            </a:r>
            <a:r>
              <a:rPr lang="en-US" b="1" dirty="0" smtClean="0"/>
              <a:t>favor</a:t>
            </a:r>
            <a:r>
              <a:rPr lang="en-US" dirty="0" smtClean="0"/>
              <a:t>, would you do it, even if it would be very hard to do?</a:t>
            </a:r>
          </a:p>
          <a:p>
            <a:pPr>
              <a:buNone/>
            </a:pPr>
            <a:endParaRPr lang="en-US" b="1" dirty="0" smtClean="0"/>
          </a:p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4114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457200" y="381000"/>
            <a:ext cx="4114800" cy="6172200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81000" y="381000"/>
            <a:ext cx="8382000" cy="61722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endParaRPr lang="en-US" b="1" u="sng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b="1" dirty="0" smtClean="0"/>
          </a:p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33400"/>
            <a:ext cx="80772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en-US" sz="6600" b="1" dirty="0" smtClean="0"/>
          </a:p>
          <a:p>
            <a:pPr algn="ctr">
              <a:buNone/>
            </a:pPr>
            <a:r>
              <a:rPr lang="en-US" sz="13000" b="1" dirty="0" smtClean="0">
                <a:solidFill>
                  <a:srgbClr val="FFFF00"/>
                </a:solidFill>
              </a:rPr>
              <a:t>speculated</a:t>
            </a:r>
            <a:endParaRPr lang="en-US" sz="13000" b="1" dirty="0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0" y="381000"/>
            <a:ext cx="4191000" cy="61722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b="1" dirty="0" smtClean="0"/>
              <a:t>	</a:t>
            </a:r>
            <a:r>
              <a:rPr lang="en-US" b="1" u="sng" dirty="0" smtClean="0"/>
              <a:t>What does it mean?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If a person </a:t>
            </a:r>
            <a:r>
              <a:rPr lang="en-US" b="1" dirty="0" smtClean="0"/>
              <a:t>speculated </a:t>
            </a:r>
            <a:r>
              <a:rPr lang="en-US" dirty="0" smtClean="0"/>
              <a:t>about a situation, he or she made guesses about it.</a:t>
            </a:r>
          </a:p>
          <a:p>
            <a:pPr>
              <a:buFont typeface="Courier New" pitchFamily="49" charset="0"/>
              <a:buChar char="o"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b="1" u="sng" dirty="0" smtClean="0"/>
              <a:t>THINK ABOUT IT: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Think about a time when you </a:t>
            </a:r>
            <a:r>
              <a:rPr lang="en-US" b="1" dirty="0" smtClean="0"/>
              <a:t>speculated</a:t>
            </a:r>
            <a:r>
              <a:rPr lang="en-US" dirty="0" smtClean="0"/>
              <a:t> about the answer to a test question.</a:t>
            </a:r>
          </a:p>
          <a:p>
            <a:pPr>
              <a:buNone/>
            </a:pPr>
            <a:endParaRPr lang="en-US" b="1" dirty="0" smtClean="0"/>
          </a:p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4114800" cy="617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457200" y="381000"/>
            <a:ext cx="4114800" cy="6172200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5400" dirty="0" smtClean="0"/>
              <a:t>  </a:t>
            </a:r>
            <a:endParaRPr lang="en-US" sz="5400" b="1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57200"/>
            <a:ext cx="4219575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533400"/>
            <a:ext cx="42291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81000" y="381000"/>
            <a:ext cx="8382000" cy="61722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endParaRPr lang="en-US" b="1" u="sng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b="1" dirty="0" smtClean="0"/>
          </a:p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57200"/>
            <a:ext cx="7696200" cy="601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en-US" sz="6600" b="1" dirty="0" smtClean="0"/>
          </a:p>
          <a:p>
            <a:pPr algn="ctr">
              <a:buNone/>
            </a:pPr>
            <a:r>
              <a:rPr lang="en-US" sz="14500" b="1" dirty="0" smtClean="0">
                <a:solidFill>
                  <a:srgbClr val="FFFF00"/>
                </a:solidFill>
              </a:rPr>
              <a:t>prior</a:t>
            </a:r>
            <a:endParaRPr lang="en-US" sz="14500" b="1" dirty="0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0" y="381000"/>
            <a:ext cx="4191000" cy="61722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b="1" dirty="0" smtClean="0"/>
              <a:t>	</a:t>
            </a:r>
            <a:r>
              <a:rPr lang="en-US" b="1" u="sng" dirty="0" smtClean="0"/>
              <a:t>What does it mean?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An event that takes place </a:t>
            </a:r>
            <a:r>
              <a:rPr lang="en-US" b="1" dirty="0" smtClean="0"/>
              <a:t>prior</a:t>
            </a:r>
            <a:r>
              <a:rPr lang="en-US" dirty="0" smtClean="0"/>
              <a:t> to another event takes place before it.</a:t>
            </a:r>
          </a:p>
          <a:p>
            <a:pPr>
              <a:buFont typeface="Courier New" pitchFamily="49" charset="0"/>
              <a:buChar char="o"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b="1" u="sng" dirty="0" smtClean="0"/>
              <a:t>THINK ABOUT IT: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What is the last step you take </a:t>
            </a:r>
            <a:r>
              <a:rPr lang="en-US" b="1" dirty="0" smtClean="0"/>
              <a:t>prior </a:t>
            </a:r>
            <a:r>
              <a:rPr lang="en-US" dirty="0" smtClean="0"/>
              <a:t>to turning in your math homework? Why is that step important?</a:t>
            </a:r>
          </a:p>
          <a:p>
            <a:pPr>
              <a:buNone/>
            </a:pPr>
            <a:endParaRPr lang="en-US" b="1" dirty="0" smtClean="0"/>
          </a:p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4103132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457200" y="381000"/>
            <a:ext cx="4114800" cy="6172200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81000" y="381000"/>
            <a:ext cx="8382000" cy="61722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b="1" dirty="0" smtClean="0"/>
              <a:t>	</a:t>
            </a:r>
            <a:endParaRPr lang="en-US" b="1" u="sng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b="1" dirty="0" smtClean="0"/>
          </a:p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33400"/>
            <a:ext cx="7924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Home 3">
            <a:hlinkClick r:id="" action="ppaction://noaction" highlightClick="1"/>
          </p:cNvPr>
          <p:cNvSpPr/>
          <p:nvPr/>
        </p:nvSpPr>
        <p:spPr>
          <a:xfrm>
            <a:off x="838200" y="609600"/>
            <a:ext cx="7620000" cy="5638800"/>
          </a:xfrm>
          <a:prstGeom prst="actionButtonHome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572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sz="6600" b="1" dirty="0" smtClean="0">
                <a:solidFill>
                  <a:srgbClr val="FFFF00"/>
                </a:solidFill>
                <a:latin typeface="+mj-lt"/>
              </a:rPr>
              <a:t>Part 3: Vocabulary Review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2743200"/>
            <a:ext cx="2667000" cy="3460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2667000"/>
            <a:ext cx="2743200" cy="3559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5400" dirty="0" smtClean="0"/>
              <a:t>  Turn your </a:t>
            </a:r>
            <a:r>
              <a:rPr lang="en-US" sz="5400" b="1" dirty="0" smtClean="0"/>
              <a:t>Book </a:t>
            </a:r>
            <a:r>
              <a:rPr lang="en-US" sz="5400" dirty="0" smtClean="0"/>
              <a:t>to </a:t>
            </a:r>
            <a:r>
              <a:rPr lang="en-US" sz="5400" b="1" dirty="0" smtClean="0">
                <a:solidFill>
                  <a:srgbClr val="FF0000"/>
                </a:solidFill>
              </a:rPr>
              <a:t>pages 106-107</a:t>
            </a:r>
            <a:r>
              <a:rPr lang="en-US" sz="5400" dirty="0" smtClean="0"/>
              <a:t>.</a:t>
            </a:r>
            <a:endParaRPr lang="en-US" sz="5400" b="1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9" name="Picture 8" descr="woman_teacher_regist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1524000"/>
            <a:ext cx="2895600" cy="47397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5400" dirty="0" smtClean="0"/>
              <a:t>  </a:t>
            </a:r>
            <a:endParaRPr lang="en-US" sz="5400" b="1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57200"/>
            <a:ext cx="4219575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533400"/>
            <a:ext cx="42291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en-US" sz="6600" b="1" dirty="0" smtClean="0"/>
          </a:p>
          <a:p>
            <a:pPr algn="ctr">
              <a:buNone/>
            </a:pPr>
            <a:r>
              <a:rPr lang="en-US" sz="14500" b="1" dirty="0" smtClean="0">
                <a:solidFill>
                  <a:srgbClr val="FFFF00"/>
                </a:solidFill>
              </a:rPr>
              <a:t>assist</a:t>
            </a:r>
            <a:endParaRPr lang="en-US" sz="14500" b="1" dirty="0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0" y="381000"/>
            <a:ext cx="4191000" cy="61722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b="1" dirty="0" smtClean="0"/>
              <a:t>	</a:t>
            </a:r>
            <a:r>
              <a:rPr lang="en-US" b="1" u="sng" dirty="0" smtClean="0"/>
              <a:t>What does it mean?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To </a:t>
            </a:r>
            <a:r>
              <a:rPr lang="en-US" b="1" dirty="0" smtClean="0"/>
              <a:t>assist</a:t>
            </a:r>
            <a:r>
              <a:rPr lang="en-US" dirty="0" smtClean="0"/>
              <a:t> someone is to help that person.</a:t>
            </a:r>
          </a:p>
          <a:p>
            <a:pPr>
              <a:buFont typeface="Courier New" pitchFamily="49" charset="0"/>
              <a:buChar char="o"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b="1" u="sng" dirty="0" smtClean="0"/>
              <a:t>THINK ABOUT IT: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Who usually comes to assist you when you need help?</a:t>
            </a:r>
          </a:p>
          <a:p>
            <a:pPr>
              <a:buNone/>
            </a:pPr>
            <a:endParaRPr lang="en-US" b="1" dirty="0" smtClean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1"/>
            <a:ext cx="4114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457200" y="381000"/>
            <a:ext cx="4114800" cy="6172200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en-US" sz="6600" b="1" dirty="0" smtClean="0"/>
          </a:p>
          <a:p>
            <a:pPr algn="ctr">
              <a:buNone/>
            </a:pPr>
            <a:r>
              <a:rPr lang="en-US" sz="14500" b="1" dirty="0" smtClean="0">
                <a:solidFill>
                  <a:srgbClr val="FFFF00"/>
                </a:solidFill>
              </a:rPr>
              <a:t>assist</a:t>
            </a:r>
            <a:endParaRPr lang="en-US" sz="14500" b="1" dirty="0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en-US" sz="6600" b="1" dirty="0" smtClean="0"/>
          </a:p>
          <a:p>
            <a:pPr algn="ctr">
              <a:buNone/>
            </a:pPr>
            <a:r>
              <a:rPr lang="en-US" sz="14500" b="1" dirty="0" smtClean="0">
                <a:solidFill>
                  <a:srgbClr val="FFFF00"/>
                </a:solidFill>
              </a:rPr>
              <a:t>burglaries</a:t>
            </a:r>
            <a:endParaRPr lang="en-US" sz="14500" b="1" dirty="0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0" y="381000"/>
            <a:ext cx="4191000" cy="61722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b="1" dirty="0" smtClean="0"/>
              <a:t>	</a:t>
            </a:r>
            <a:r>
              <a:rPr lang="en-US" b="1" u="sng" dirty="0" smtClean="0"/>
              <a:t>What does it mean?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People who commit </a:t>
            </a:r>
            <a:r>
              <a:rPr lang="en-US" b="1" dirty="0" smtClean="0"/>
              <a:t>burglaries </a:t>
            </a:r>
            <a:r>
              <a:rPr lang="en-US" dirty="0" smtClean="0"/>
              <a:t>break into buildings and steal things.</a:t>
            </a:r>
          </a:p>
          <a:p>
            <a:pPr>
              <a:buFont typeface="Courier New" pitchFamily="49" charset="0"/>
              <a:buChar char="o"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b="1" u="sng" dirty="0" smtClean="0"/>
              <a:t>THINK ABOUT IT: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When your favorite superhero hears about </a:t>
            </a:r>
            <a:r>
              <a:rPr lang="en-US" b="1" dirty="0" smtClean="0"/>
              <a:t>burglaries, </a:t>
            </a:r>
            <a:r>
              <a:rPr lang="en-US" dirty="0" smtClean="0"/>
              <a:t>what does he or she do?</a:t>
            </a:r>
          </a:p>
          <a:p>
            <a:pPr>
              <a:buNone/>
            </a:pPr>
            <a:endParaRPr lang="en-US" b="1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4038600" cy="6161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457200" y="381000"/>
            <a:ext cx="4114800" cy="6172200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en-US" sz="6600" b="1" dirty="0" smtClean="0"/>
          </a:p>
          <a:p>
            <a:pPr algn="ctr">
              <a:buNone/>
            </a:pPr>
            <a:r>
              <a:rPr lang="en-US" sz="14500" b="1" dirty="0" smtClean="0">
                <a:solidFill>
                  <a:srgbClr val="FFFF00"/>
                </a:solidFill>
              </a:rPr>
              <a:t>innocent</a:t>
            </a:r>
            <a:endParaRPr lang="en-US" sz="14500" b="1" dirty="0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0" y="381000"/>
            <a:ext cx="4191000" cy="61722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b="1" dirty="0" smtClean="0"/>
              <a:t>	</a:t>
            </a:r>
            <a:r>
              <a:rPr lang="en-US" b="1" u="sng" dirty="0" smtClean="0"/>
              <a:t>What does it mean?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A person who is</a:t>
            </a:r>
            <a:r>
              <a:rPr lang="en-US" b="1" dirty="0" smtClean="0"/>
              <a:t> innocent </a:t>
            </a:r>
            <a:r>
              <a:rPr lang="en-US" dirty="0" smtClean="0"/>
              <a:t>has done nothing wrong.</a:t>
            </a:r>
          </a:p>
          <a:p>
            <a:pPr>
              <a:buFont typeface="Courier New" pitchFamily="49" charset="0"/>
              <a:buChar char="o"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b="1" u="sng" dirty="0" smtClean="0"/>
              <a:t>THINK ABOUT IT: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If someone is accused of a crime, how can that person prove that he or she is </a:t>
            </a:r>
            <a:r>
              <a:rPr lang="en-US" b="1" dirty="0" smtClean="0"/>
              <a:t>innocent</a:t>
            </a:r>
            <a:r>
              <a:rPr lang="en-US" dirty="0" smtClean="0"/>
              <a:t>?</a:t>
            </a:r>
          </a:p>
          <a:p>
            <a:pPr>
              <a:buNone/>
            </a:pPr>
            <a:endParaRPr lang="en-US" b="1" dirty="0" smtClean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4071529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457200" y="381000"/>
            <a:ext cx="4114800" cy="6172200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en-US" sz="6600" b="1" dirty="0" smtClean="0"/>
          </a:p>
          <a:p>
            <a:pPr algn="ctr">
              <a:buNone/>
            </a:pPr>
            <a:r>
              <a:rPr lang="en-US" sz="14500" b="1" dirty="0" smtClean="0">
                <a:solidFill>
                  <a:srgbClr val="FFFF00"/>
                </a:solidFill>
              </a:rPr>
              <a:t>scheme</a:t>
            </a:r>
            <a:endParaRPr lang="en-US" sz="14500" b="1" dirty="0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0" y="381000"/>
            <a:ext cx="4191000" cy="61722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b="1" dirty="0" smtClean="0"/>
              <a:t>	</a:t>
            </a:r>
            <a:r>
              <a:rPr lang="en-US" b="1" u="sng" dirty="0" smtClean="0"/>
              <a:t>What does it mean?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A </a:t>
            </a:r>
            <a:r>
              <a:rPr lang="en-US" b="1" dirty="0" smtClean="0"/>
              <a:t>scheme</a:t>
            </a:r>
            <a:r>
              <a:rPr lang="en-US" dirty="0" smtClean="0"/>
              <a:t> is a detailed plan to get something done.</a:t>
            </a:r>
          </a:p>
          <a:p>
            <a:pPr>
              <a:buFont typeface="Courier New" pitchFamily="49" charset="0"/>
              <a:buChar char="o"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b="1" u="sng" dirty="0" smtClean="0"/>
              <a:t>THINK ABOUT IT: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How could a </a:t>
            </a:r>
            <a:r>
              <a:rPr lang="en-US" b="1" dirty="0" smtClean="0"/>
              <a:t>scheme </a:t>
            </a:r>
            <a:r>
              <a:rPr lang="en-US" dirty="0" smtClean="0"/>
              <a:t>help you plan a surprise birthday party?</a:t>
            </a:r>
          </a:p>
          <a:p>
            <a:pPr>
              <a:buNone/>
            </a:pPr>
            <a:endParaRPr lang="en-US" b="1" dirty="0" smtClean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4114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457200" y="381000"/>
            <a:ext cx="4114800" cy="6172200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en-US" sz="6600" b="1" dirty="0" smtClean="0"/>
          </a:p>
          <a:p>
            <a:pPr algn="ctr">
              <a:buNone/>
            </a:pPr>
            <a:r>
              <a:rPr lang="en-US" sz="13500" b="1" dirty="0" smtClean="0">
                <a:solidFill>
                  <a:srgbClr val="FFFF00"/>
                </a:solidFill>
              </a:rPr>
              <a:t>regretfully</a:t>
            </a:r>
            <a:endParaRPr lang="en-US" sz="13500" b="1" dirty="0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0" y="381000"/>
            <a:ext cx="4191000" cy="61722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b="1" dirty="0" smtClean="0"/>
              <a:t>	</a:t>
            </a:r>
            <a:r>
              <a:rPr lang="en-US" b="1" u="sng" dirty="0" smtClean="0"/>
              <a:t>What does it mean?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If people say something </a:t>
            </a:r>
            <a:r>
              <a:rPr lang="en-US" b="1" dirty="0" smtClean="0"/>
              <a:t>regretfully</a:t>
            </a:r>
            <a:r>
              <a:rPr lang="en-US" dirty="0" smtClean="0"/>
              <a:t>, they say it in a way that shows they are sorry.</a:t>
            </a:r>
          </a:p>
          <a:p>
            <a:pPr>
              <a:buFont typeface="Courier New" pitchFamily="49" charset="0"/>
              <a:buChar char="o"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b="1" u="sng" dirty="0" smtClean="0"/>
              <a:t>THINK ABOUT IT: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What have you said </a:t>
            </a:r>
            <a:r>
              <a:rPr lang="en-US" b="1" dirty="0" smtClean="0"/>
              <a:t>regretfully</a:t>
            </a:r>
            <a:r>
              <a:rPr lang="en-US" dirty="0" smtClean="0"/>
              <a:t> and to whom? When you spoke, how did you look and what did you do?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4114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457200" y="381000"/>
            <a:ext cx="4114800" cy="6172200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en-US" sz="6600" b="1" dirty="0" smtClean="0"/>
          </a:p>
          <a:p>
            <a:pPr algn="ctr">
              <a:buNone/>
            </a:pPr>
            <a:r>
              <a:rPr lang="en-US" sz="13500" b="1" dirty="0" smtClean="0">
                <a:solidFill>
                  <a:srgbClr val="FFFF00"/>
                </a:solidFill>
              </a:rPr>
              <a:t>misjudged</a:t>
            </a:r>
            <a:endParaRPr lang="en-US" sz="13500" b="1" dirty="0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0" y="381000"/>
            <a:ext cx="4191000" cy="61722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b="1" dirty="0" smtClean="0"/>
              <a:t>	</a:t>
            </a:r>
            <a:r>
              <a:rPr lang="en-US" b="1" u="sng" dirty="0" smtClean="0"/>
              <a:t>What does it mean?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If a person has </a:t>
            </a:r>
            <a:r>
              <a:rPr lang="en-US" b="1" dirty="0" smtClean="0"/>
              <a:t>misjudged</a:t>
            </a:r>
            <a:r>
              <a:rPr lang="en-US" dirty="0" smtClean="0"/>
              <a:t> something, the person has formed an incorrect idea about it.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b="1" u="sng" dirty="0" smtClean="0"/>
              <a:t>THINK ABOUT IT: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When have  you </a:t>
            </a:r>
            <a:r>
              <a:rPr lang="en-US" b="1" dirty="0" smtClean="0"/>
              <a:t>misjudged</a:t>
            </a:r>
            <a:r>
              <a:rPr lang="en-US" dirty="0" smtClean="0"/>
              <a:t> the distance of a leap or jump?</a:t>
            </a:r>
          </a:p>
          <a:p>
            <a:pPr>
              <a:buNone/>
            </a:pPr>
            <a:endParaRPr lang="en-US" b="1" dirty="0" smtClean="0"/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4114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457200" y="381000"/>
            <a:ext cx="4114800" cy="6172200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0" y="381000"/>
            <a:ext cx="4191000" cy="61722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b="1" dirty="0" smtClean="0"/>
              <a:t>	</a:t>
            </a:r>
            <a:r>
              <a:rPr lang="en-US" b="1" u="sng" dirty="0" smtClean="0"/>
              <a:t>What does it mean?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To </a:t>
            </a:r>
            <a:r>
              <a:rPr lang="en-US" b="1" dirty="0" smtClean="0"/>
              <a:t>assist</a:t>
            </a:r>
            <a:r>
              <a:rPr lang="en-US" dirty="0" smtClean="0"/>
              <a:t> someone is to help that person.</a:t>
            </a:r>
          </a:p>
          <a:p>
            <a:pPr>
              <a:buFont typeface="Courier New" pitchFamily="49" charset="0"/>
              <a:buChar char="o"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b="1" u="sng" dirty="0" smtClean="0"/>
              <a:t>THINK ABOUT IT: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Who usually comes to assist you when you need help?</a:t>
            </a:r>
          </a:p>
          <a:p>
            <a:pPr>
              <a:buNone/>
            </a:pPr>
            <a:endParaRPr lang="en-US" b="1" dirty="0" smtClean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1"/>
            <a:ext cx="4114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457200" y="381000"/>
            <a:ext cx="4114800" cy="6172200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en-US" sz="6600" b="1" dirty="0" smtClean="0"/>
          </a:p>
          <a:p>
            <a:pPr algn="ctr">
              <a:buNone/>
            </a:pPr>
            <a:r>
              <a:rPr lang="en-US" sz="14500" b="1" dirty="0" smtClean="0">
                <a:solidFill>
                  <a:srgbClr val="FFFF00"/>
                </a:solidFill>
              </a:rPr>
              <a:t>suspect</a:t>
            </a:r>
            <a:endParaRPr lang="en-US" sz="14500" b="1" dirty="0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0" y="381000"/>
            <a:ext cx="4191000" cy="61722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b="1" dirty="0" smtClean="0"/>
              <a:t>	</a:t>
            </a:r>
            <a:r>
              <a:rPr lang="en-US" b="1" u="sng" dirty="0" smtClean="0"/>
              <a:t>What does it mean?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A </a:t>
            </a:r>
            <a:r>
              <a:rPr lang="en-US" b="1" dirty="0" smtClean="0"/>
              <a:t>suspect</a:t>
            </a:r>
            <a:r>
              <a:rPr lang="en-US" dirty="0" smtClean="0"/>
              <a:t> is a person who people think might be guilty of a crime.</a:t>
            </a:r>
          </a:p>
          <a:p>
            <a:pPr>
              <a:buFont typeface="Courier New" pitchFamily="49" charset="0"/>
              <a:buChar char="o"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b="1" u="sng" dirty="0" smtClean="0"/>
              <a:t>THINK ABOUT IT: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What are some ways to find out if a </a:t>
            </a:r>
            <a:r>
              <a:rPr lang="en-US" b="1" dirty="0" smtClean="0"/>
              <a:t>suspect </a:t>
            </a:r>
            <a:r>
              <a:rPr lang="en-US" dirty="0" smtClean="0"/>
              <a:t>really is guilty?</a:t>
            </a:r>
          </a:p>
          <a:p>
            <a:pPr>
              <a:buNone/>
            </a:pPr>
            <a:endParaRPr lang="en-US" b="1" dirty="0" smtClean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4114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457200" y="381000"/>
            <a:ext cx="4114800" cy="6172200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en-US" sz="6600" b="1" dirty="0" smtClean="0"/>
          </a:p>
          <a:p>
            <a:pPr algn="ctr">
              <a:buNone/>
            </a:pPr>
            <a:r>
              <a:rPr lang="en-US" sz="14500" b="1" dirty="0" smtClean="0">
                <a:solidFill>
                  <a:srgbClr val="FFFF00"/>
                </a:solidFill>
              </a:rPr>
              <a:t>favor</a:t>
            </a:r>
            <a:endParaRPr lang="en-US" sz="14500" b="1" dirty="0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0" y="381000"/>
            <a:ext cx="4191000" cy="61722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b="1" dirty="0" smtClean="0"/>
              <a:t>	</a:t>
            </a:r>
            <a:r>
              <a:rPr lang="en-US" b="1" u="sng" dirty="0" smtClean="0"/>
              <a:t>What does it mean?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A </a:t>
            </a:r>
            <a:r>
              <a:rPr lang="en-US" b="1" dirty="0" smtClean="0"/>
              <a:t>favor</a:t>
            </a:r>
            <a:r>
              <a:rPr lang="en-US" dirty="0" smtClean="0"/>
              <a:t> is an act of kindness that someone does, even though he or she does not have to.</a:t>
            </a:r>
          </a:p>
          <a:p>
            <a:pPr>
              <a:buFont typeface="Courier New" pitchFamily="49" charset="0"/>
              <a:buChar char="o"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b="1" u="sng" dirty="0" smtClean="0"/>
              <a:t>THINK ABOUT IT: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If a friend asked you for a </a:t>
            </a:r>
            <a:r>
              <a:rPr lang="en-US" b="1" dirty="0" smtClean="0"/>
              <a:t>favor</a:t>
            </a:r>
            <a:r>
              <a:rPr lang="en-US" dirty="0" smtClean="0"/>
              <a:t>, would you do it, even if it would be very hard to do?</a:t>
            </a:r>
          </a:p>
          <a:p>
            <a:pPr>
              <a:buNone/>
            </a:pPr>
            <a:endParaRPr lang="en-US" b="1" dirty="0" smtClean="0"/>
          </a:p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4114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457200" y="381000"/>
            <a:ext cx="4114800" cy="6172200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en-US" sz="6600" b="1" dirty="0" smtClean="0"/>
          </a:p>
          <a:p>
            <a:pPr algn="ctr">
              <a:buNone/>
            </a:pPr>
            <a:r>
              <a:rPr lang="en-US" sz="13000" b="1" dirty="0" smtClean="0">
                <a:solidFill>
                  <a:srgbClr val="FFFF00"/>
                </a:solidFill>
              </a:rPr>
              <a:t>speculated</a:t>
            </a:r>
            <a:endParaRPr lang="en-US" sz="13000" b="1" dirty="0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0" y="381000"/>
            <a:ext cx="4191000" cy="61722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b="1" dirty="0" smtClean="0"/>
              <a:t>	</a:t>
            </a:r>
            <a:r>
              <a:rPr lang="en-US" b="1" u="sng" dirty="0" smtClean="0"/>
              <a:t>What does it mean?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If a person </a:t>
            </a:r>
            <a:r>
              <a:rPr lang="en-US" b="1" dirty="0" smtClean="0"/>
              <a:t>speculated </a:t>
            </a:r>
            <a:r>
              <a:rPr lang="en-US" dirty="0" smtClean="0"/>
              <a:t>about a situation, he or she made guesses about it.</a:t>
            </a:r>
          </a:p>
          <a:p>
            <a:pPr>
              <a:buFont typeface="Courier New" pitchFamily="49" charset="0"/>
              <a:buChar char="o"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b="1" u="sng" dirty="0" smtClean="0"/>
              <a:t>THINK ABOUT IT: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Think about a time when you </a:t>
            </a:r>
            <a:r>
              <a:rPr lang="en-US" b="1" dirty="0" smtClean="0"/>
              <a:t>speculated</a:t>
            </a:r>
            <a:r>
              <a:rPr lang="en-US" dirty="0" smtClean="0"/>
              <a:t> about the answer to a test question.</a:t>
            </a:r>
          </a:p>
          <a:p>
            <a:pPr>
              <a:buNone/>
            </a:pPr>
            <a:endParaRPr lang="en-US" b="1" dirty="0" smtClean="0"/>
          </a:p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4114800" cy="617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457200" y="381000"/>
            <a:ext cx="4114800" cy="6172200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en-US" sz="6600" b="1" dirty="0" smtClean="0"/>
          </a:p>
          <a:p>
            <a:pPr algn="ctr">
              <a:buNone/>
            </a:pPr>
            <a:r>
              <a:rPr lang="en-US" sz="14500" b="1" dirty="0" smtClean="0">
                <a:solidFill>
                  <a:srgbClr val="FFFF00"/>
                </a:solidFill>
              </a:rPr>
              <a:t>prior</a:t>
            </a:r>
            <a:endParaRPr lang="en-US" sz="14500" b="1" dirty="0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0" y="381000"/>
            <a:ext cx="4191000" cy="61722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b="1" dirty="0" smtClean="0"/>
              <a:t>	</a:t>
            </a:r>
            <a:r>
              <a:rPr lang="en-US" b="1" u="sng" dirty="0" smtClean="0"/>
              <a:t>What does it mean?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An event that takes place </a:t>
            </a:r>
            <a:r>
              <a:rPr lang="en-US" b="1" dirty="0" smtClean="0"/>
              <a:t>prior</a:t>
            </a:r>
            <a:r>
              <a:rPr lang="en-US" dirty="0" smtClean="0"/>
              <a:t> to another event takes place before it.</a:t>
            </a:r>
          </a:p>
          <a:p>
            <a:pPr>
              <a:buFont typeface="Courier New" pitchFamily="49" charset="0"/>
              <a:buChar char="o"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b="1" u="sng" dirty="0" smtClean="0"/>
              <a:t>THINK ABOUT IT: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What is the last step you take </a:t>
            </a:r>
            <a:r>
              <a:rPr lang="en-US" b="1" dirty="0" smtClean="0"/>
              <a:t>prior </a:t>
            </a:r>
            <a:r>
              <a:rPr lang="en-US" dirty="0" smtClean="0"/>
              <a:t>to turning in your math homework? Why is that step important?</a:t>
            </a:r>
          </a:p>
          <a:p>
            <a:pPr>
              <a:buNone/>
            </a:pPr>
            <a:endParaRPr lang="en-US" b="1" dirty="0" smtClean="0"/>
          </a:p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4103132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457200" y="381000"/>
            <a:ext cx="4114800" cy="6172200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Home 3">
            <a:hlinkClick r:id="" action="ppaction://noaction" highlightClick="1"/>
          </p:cNvPr>
          <p:cNvSpPr/>
          <p:nvPr/>
        </p:nvSpPr>
        <p:spPr>
          <a:xfrm>
            <a:off x="838200" y="609600"/>
            <a:ext cx="7620000" cy="5638800"/>
          </a:xfrm>
          <a:prstGeom prst="actionButtonHome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572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sz="6600" b="1" dirty="0" smtClean="0">
                <a:solidFill>
                  <a:srgbClr val="FFFF00"/>
                </a:solidFill>
                <a:latin typeface="+mj-lt"/>
              </a:rPr>
              <a:t>Part 4: Guided Practice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2743200"/>
            <a:ext cx="2667000" cy="3460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1676400"/>
            <a:ext cx="3505200" cy="4548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81000" y="381000"/>
            <a:ext cx="8382000" cy="61722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b="1" dirty="0" smtClean="0"/>
              <a:t>	</a:t>
            </a:r>
            <a:endParaRPr lang="en-US" b="1" u="sng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b="1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57200"/>
            <a:ext cx="8153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en-US" sz="6600" b="1" dirty="0" smtClean="0"/>
          </a:p>
          <a:p>
            <a:pPr algn="ctr">
              <a:buNone/>
            </a:pPr>
            <a:r>
              <a:rPr lang="en-US" sz="13500" b="1" dirty="0" smtClean="0">
                <a:solidFill>
                  <a:srgbClr val="FFFF00"/>
                </a:solidFill>
              </a:rPr>
              <a:t>regretfully</a:t>
            </a:r>
            <a:endParaRPr lang="en-US" sz="13500" b="1" dirty="0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5400" dirty="0" smtClean="0"/>
              <a:t>  What news might you share </a:t>
            </a:r>
            <a:r>
              <a:rPr lang="en-US" sz="5400" b="1" dirty="0" smtClean="0"/>
              <a:t>regretfully</a:t>
            </a:r>
            <a:r>
              <a:rPr lang="en-US" sz="5400" dirty="0" smtClean="0"/>
              <a:t> with your friends?</a:t>
            </a:r>
            <a:endParaRPr lang="en-US" sz="5400" b="1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203778" name="Picture 2" descr="슬퍼요 sad, 울어요 cry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2743200"/>
            <a:ext cx="5245652" cy="36195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en-US" sz="6600" b="1" dirty="0" smtClean="0"/>
          </a:p>
          <a:p>
            <a:pPr algn="ctr">
              <a:buNone/>
            </a:pPr>
            <a:r>
              <a:rPr lang="en-US" sz="13000" b="1" dirty="0" smtClean="0">
                <a:solidFill>
                  <a:srgbClr val="FFFF00"/>
                </a:solidFill>
              </a:rPr>
              <a:t>speculated</a:t>
            </a:r>
            <a:endParaRPr lang="en-US" sz="13000" b="1" dirty="0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5400" dirty="0" smtClean="0"/>
              <a:t>  When have you </a:t>
            </a:r>
            <a:r>
              <a:rPr lang="en-US" sz="5400" b="1" dirty="0" smtClean="0"/>
              <a:t>speculated</a:t>
            </a:r>
            <a:r>
              <a:rPr lang="en-US" sz="5400" dirty="0" smtClean="0"/>
              <a:t> about what the ending of a book or movie will be?</a:t>
            </a:r>
            <a:endParaRPr lang="en-US" sz="5400" b="1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201730" name="Picture 2" descr="http://www.school-clipart.com/school_clipart_images/asian_girl_reading_a_book_0515-1002-0104-0041_SM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2819400"/>
            <a:ext cx="3505200" cy="3505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en-US" sz="6600" b="1" dirty="0" smtClean="0"/>
          </a:p>
          <a:p>
            <a:pPr algn="ctr">
              <a:buNone/>
            </a:pPr>
            <a:r>
              <a:rPr lang="en-US" sz="14500" b="1" dirty="0" smtClean="0">
                <a:solidFill>
                  <a:srgbClr val="FFFF00"/>
                </a:solidFill>
              </a:rPr>
              <a:t>innocent</a:t>
            </a:r>
            <a:endParaRPr lang="en-US" sz="14500" b="1" dirty="0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5400" dirty="0" smtClean="0"/>
              <a:t>  If someone sounds </a:t>
            </a:r>
            <a:r>
              <a:rPr lang="en-US" sz="5400" b="1" dirty="0" smtClean="0"/>
              <a:t>innocent</a:t>
            </a:r>
            <a:r>
              <a:rPr lang="en-US" sz="5400" dirty="0" smtClean="0"/>
              <a:t>, is that person likely telling the truth? Explain.</a:t>
            </a:r>
            <a:endParaRPr lang="en-US" sz="5400" b="1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199682" name="Picture 2" descr="http://www.clipartheaven.com/clipart/religion/angel_cartoons/angel_&amp;_harp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3048000"/>
            <a:ext cx="3200400" cy="3193869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en-US" sz="6600" b="1" dirty="0" smtClean="0"/>
          </a:p>
          <a:p>
            <a:pPr algn="ctr">
              <a:buNone/>
            </a:pPr>
            <a:r>
              <a:rPr lang="en-US" sz="14500" b="1" dirty="0" smtClean="0">
                <a:solidFill>
                  <a:srgbClr val="FFFF00"/>
                </a:solidFill>
              </a:rPr>
              <a:t>suspect</a:t>
            </a:r>
            <a:endParaRPr lang="en-US" sz="14500" b="1" dirty="0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5400" dirty="0" smtClean="0"/>
              <a:t>  When you read a mystery story, what kinds of clues do  you use to decide which </a:t>
            </a:r>
            <a:r>
              <a:rPr lang="en-US" sz="5400" b="1" dirty="0" smtClean="0"/>
              <a:t>suspect</a:t>
            </a:r>
            <a:r>
              <a:rPr lang="en-US" sz="5400" dirty="0" smtClean="0"/>
              <a:t> committed the crime?</a:t>
            </a:r>
            <a:endParaRPr lang="en-US" sz="5400" b="1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197634" name="Picture 2" descr="http://www.countyofsb.org/uploadedImages/clip_image001(1)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810000"/>
            <a:ext cx="2438400" cy="2438400"/>
          </a:xfrm>
          <a:prstGeom prst="rect">
            <a:avLst/>
          </a:prstGeom>
          <a:noFill/>
        </p:spPr>
      </p:pic>
      <p:pic>
        <p:nvPicPr>
          <p:cNvPr id="197636" name="Picture 4" descr="http://2.bp.blogspot.com/_IZ1wip6Y4vk/TJo8bUoohhI/AAAAAAAABpc/tiaqaBBWNCc/s400/lfn-clipart-detectiv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3886200"/>
            <a:ext cx="3429000" cy="239232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en-US" sz="6600" b="1" dirty="0" smtClean="0"/>
          </a:p>
          <a:p>
            <a:pPr algn="ctr">
              <a:buNone/>
            </a:pPr>
            <a:r>
              <a:rPr lang="en-US" sz="13500" b="1" dirty="0" smtClean="0">
                <a:solidFill>
                  <a:srgbClr val="FFFF00"/>
                </a:solidFill>
              </a:rPr>
              <a:t>misjudged</a:t>
            </a:r>
            <a:endParaRPr lang="en-US" sz="13500" b="1" dirty="0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5400" dirty="0" smtClean="0"/>
              <a:t>  Tell about a time when you </a:t>
            </a:r>
            <a:r>
              <a:rPr lang="en-US" sz="5400" b="1" dirty="0" smtClean="0"/>
              <a:t>misjudged</a:t>
            </a:r>
            <a:r>
              <a:rPr lang="en-US" sz="5400" dirty="0" smtClean="0"/>
              <a:t> how long it would take to complete a task?</a:t>
            </a:r>
            <a:endParaRPr lang="en-US" sz="5400" b="1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195586" name="Picture 2" descr="http://school.discoveryeducation.com/clipart/images/clock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3048000"/>
            <a:ext cx="3419475" cy="32766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en-US" sz="6600" b="1" dirty="0" smtClean="0"/>
          </a:p>
          <a:p>
            <a:pPr algn="ctr">
              <a:buNone/>
            </a:pPr>
            <a:r>
              <a:rPr lang="en-US" sz="14500" b="1" dirty="0" smtClean="0">
                <a:solidFill>
                  <a:srgbClr val="FFFF00"/>
                </a:solidFill>
              </a:rPr>
              <a:t>burglaries</a:t>
            </a:r>
            <a:endParaRPr lang="en-US" sz="14500" b="1" dirty="0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en-US" sz="6600" b="1" dirty="0" smtClean="0"/>
          </a:p>
          <a:p>
            <a:pPr algn="ctr">
              <a:buNone/>
            </a:pPr>
            <a:r>
              <a:rPr lang="en-US" sz="14500" b="1" dirty="0" smtClean="0">
                <a:solidFill>
                  <a:srgbClr val="FFFF00"/>
                </a:solidFill>
              </a:rPr>
              <a:t>assist</a:t>
            </a:r>
            <a:endParaRPr lang="en-US" sz="14500" b="1" dirty="0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5400" dirty="0" smtClean="0"/>
              <a:t>  Would you say that friends who </a:t>
            </a:r>
            <a:r>
              <a:rPr lang="en-US" sz="5400" b="1" dirty="0" smtClean="0"/>
              <a:t>assist</a:t>
            </a:r>
            <a:r>
              <a:rPr lang="en-US" sz="5400" dirty="0" smtClean="0"/>
              <a:t> another friend are helpful? Why or why not?</a:t>
            </a:r>
            <a:endParaRPr lang="en-US" sz="5400" b="1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193538" name="Picture 2" descr="http://www.disneyclips.com/imagesnewb/imageslwrakr01/clipbt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1" y="3200400"/>
            <a:ext cx="2286000" cy="3048000"/>
          </a:xfrm>
          <a:prstGeom prst="rect">
            <a:avLst/>
          </a:prstGeom>
          <a:noFill/>
        </p:spPr>
      </p:pic>
      <p:pic>
        <p:nvPicPr>
          <p:cNvPr id="193540" name="Picture 4" descr="http://school.discoveryeducation.com/clipart/images/friends5-color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2895600"/>
            <a:ext cx="2819400" cy="3429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en-US" sz="6600" b="1" dirty="0" smtClean="0"/>
          </a:p>
          <a:p>
            <a:pPr algn="ctr">
              <a:buNone/>
            </a:pPr>
            <a:r>
              <a:rPr lang="en-US" sz="14500" b="1" dirty="0" smtClean="0">
                <a:solidFill>
                  <a:srgbClr val="FFFF00"/>
                </a:solidFill>
              </a:rPr>
              <a:t>scheme</a:t>
            </a:r>
            <a:endParaRPr lang="en-US" sz="14500" b="1" dirty="0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5400" dirty="0" smtClean="0"/>
              <a:t>  What </a:t>
            </a:r>
            <a:r>
              <a:rPr lang="en-US" sz="5400" b="1" dirty="0" smtClean="0"/>
              <a:t>scheme</a:t>
            </a:r>
            <a:r>
              <a:rPr lang="en-US" sz="5400" dirty="0" smtClean="0"/>
              <a:t> could you use to get a friend to go to his or her own birthday party?</a:t>
            </a:r>
            <a:endParaRPr lang="en-US" sz="5400" b="1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126980" name="Picture 4" descr="http://birthdaycakeparty.com/wp-content/uploads/2010/07/birthday-cake-clipart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3733800"/>
            <a:ext cx="2667000" cy="2602993"/>
          </a:xfrm>
          <a:prstGeom prst="rect">
            <a:avLst/>
          </a:prstGeom>
          <a:noFill/>
        </p:spPr>
      </p:pic>
      <p:pic>
        <p:nvPicPr>
          <p:cNvPr id="126982" name="Picture 6" descr="http://www.free-clipart-pictures.net/free_clipart/birthday_clipart/birthday_clipart_party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4114800"/>
            <a:ext cx="1905000" cy="1905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en-US" sz="6600" b="1" dirty="0" smtClean="0"/>
          </a:p>
          <a:p>
            <a:pPr algn="ctr">
              <a:buNone/>
            </a:pPr>
            <a:r>
              <a:rPr lang="en-US" sz="14500" b="1" dirty="0" smtClean="0">
                <a:solidFill>
                  <a:srgbClr val="FFFF00"/>
                </a:solidFill>
              </a:rPr>
              <a:t>favor</a:t>
            </a:r>
            <a:endParaRPr lang="en-US" sz="14500" b="1" dirty="0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5400" dirty="0" smtClean="0"/>
              <a:t>  Describe a time when you did a</a:t>
            </a:r>
            <a:r>
              <a:rPr lang="en-US" sz="5400" b="1" dirty="0" smtClean="0"/>
              <a:t> favor </a:t>
            </a:r>
            <a:r>
              <a:rPr lang="en-US" sz="5400" dirty="0" smtClean="0"/>
              <a:t>for someone you didn’t really know.</a:t>
            </a:r>
            <a:endParaRPr lang="en-US" sz="5400" b="1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124930" name="Picture 2" descr="http://www.ops.org/ELEMENTARY/PRAIRIEWIND/Portals/0/Staff_Folder/T_Levitt_Daniel/Clip%20Art/clipart%20voluntee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3429000"/>
            <a:ext cx="5753233" cy="2286000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</p:pic>
      <p:pic>
        <p:nvPicPr>
          <p:cNvPr id="124932" name="Picture 4" descr="http://www.ops.org/ELEMENTARY/PRAIRIEWIND/Portals/0/Staff_Folder/T_Levitt_Daniel/Clip%20Art/Volunteer_clip_art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3352800"/>
            <a:ext cx="6019800" cy="2438400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en-US" sz="6600" b="1" dirty="0" smtClean="0"/>
          </a:p>
          <a:p>
            <a:pPr algn="ctr">
              <a:buNone/>
            </a:pPr>
            <a:r>
              <a:rPr lang="en-US" sz="14500" b="1" dirty="0" smtClean="0">
                <a:solidFill>
                  <a:srgbClr val="FFFF00"/>
                </a:solidFill>
              </a:rPr>
              <a:t>burglaries</a:t>
            </a:r>
            <a:endParaRPr lang="en-US" sz="14500" b="1" dirty="0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5400" dirty="0" smtClean="0"/>
              <a:t>  If there were some </a:t>
            </a:r>
            <a:r>
              <a:rPr lang="en-US" sz="5400" b="1" dirty="0" smtClean="0"/>
              <a:t>burglaries</a:t>
            </a:r>
            <a:r>
              <a:rPr lang="en-US" sz="5400" dirty="0" smtClean="0"/>
              <a:t> in your neighborhood, what could you do to help police find the criminals?</a:t>
            </a:r>
            <a:endParaRPr lang="en-US" sz="5400" b="1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122882" name="Picture 2" descr="http://l.thumbs.canstockphoto.com/canstock26562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886200"/>
            <a:ext cx="2514600" cy="236372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en-US" sz="6600" b="1" dirty="0" smtClean="0"/>
          </a:p>
          <a:p>
            <a:pPr algn="ctr">
              <a:buNone/>
            </a:pPr>
            <a:r>
              <a:rPr lang="en-US" sz="14500" b="1" dirty="0" smtClean="0">
                <a:solidFill>
                  <a:srgbClr val="FFFF00"/>
                </a:solidFill>
              </a:rPr>
              <a:t>prior</a:t>
            </a:r>
            <a:endParaRPr lang="en-US" sz="14500" b="1" dirty="0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5400" dirty="0" smtClean="0"/>
              <a:t>  What happens at school </a:t>
            </a:r>
            <a:r>
              <a:rPr lang="en-US" sz="5400" b="1" dirty="0" smtClean="0"/>
              <a:t>prior</a:t>
            </a:r>
            <a:r>
              <a:rPr lang="en-US" sz="5400" dirty="0" smtClean="0"/>
              <a:t> to lunch?</a:t>
            </a:r>
            <a:endParaRPr lang="en-US" sz="5400" b="1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120834" name="Picture 2" descr="http://www.hasslefreeclipart.com/clipart_school/images/lunch_cafeteri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2667000"/>
            <a:ext cx="4495800" cy="333069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0" y="381000"/>
            <a:ext cx="4191000" cy="61722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b="1" dirty="0" smtClean="0"/>
              <a:t>	</a:t>
            </a:r>
            <a:r>
              <a:rPr lang="en-US" b="1" u="sng" dirty="0" smtClean="0"/>
              <a:t>What does it mean?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People who commit </a:t>
            </a:r>
            <a:r>
              <a:rPr lang="en-US" b="1" dirty="0" smtClean="0"/>
              <a:t>burglaries </a:t>
            </a:r>
            <a:r>
              <a:rPr lang="en-US" dirty="0" smtClean="0"/>
              <a:t>break into buildings and steal things.</a:t>
            </a:r>
          </a:p>
          <a:p>
            <a:pPr>
              <a:buFont typeface="Courier New" pitchFamily="49" charset="0"/>
              <a:buChar char="o"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b="1" u="sng" dirty="0" smtClean="0"/>
              <a:t>THINK ABOUT IT: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When your favorite superhero hears about </a:t>
            </a:r>
            <a:r>
              <a:rPr lang="en-US" b="1" dirty="0" smtClean="0"/>
              <a:t>burglaries, </a:t>
            </a:r>
            <a:r>
              <a:rPr lang="en-US" dirty="0" smtClean="0"/>
              <a:t>what does he or she do?</a:t>
            </a:r>
          </a:p>
          <a:p>
            <a:pPr>
              <a:buNone/>
            </a:pPr>
            <a:endParaRPr lang="en-US" b="1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4038600" cy="6161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457200" y="381000"/>
            <a:ext cx="4114800" cy="6172200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81000" y="381000"/>
            <a:ext cx="8382000" cy="61722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b="1" dirty="0" smtClean="0"/>
              <a:t>	</a:t>
            </a:r>
            <a:endParaRPr lang="en-US" b="1" u="sng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b="1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66724"/>
            <a:ext cx="8077200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OWERPOINTVERSION" val="12.0"/>
  <p:tag name="PPVERSION" val="12.0"/>
  <p:tag name="DELIMITERS" val="3.1"/>
  <p:tag name="SHOWBARVISIBLE" val="True"/>
  <p:tag name="EXPANDSHOWBAR" val="True"/>
  <p:tag name="USESECONDARYMONITOR" val="True"/>
  <p:tag name="SAVECSVWITHSESSION" val="False"/>
  <p:tag name="CSVFORMAT" val="0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RACEENDPOINTS" val="0"/>
  <p:tag name="RACERSMAXDISPLAYED" val="0"/>
  <p:tag name="RACEANIMATIONSPEED" val="3"/>
  <p:tag name="SKIPREMAININGRACESLIDES" val="True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0"/>
  <p:tag name="REALTIMEBACKUP" val="False"/>
  <p:tag name="REALTIMEBACKUPPATH" val="(None)"/>
  <p:tag name="ZEROBASED" val="False"/>
  <p:tag name="AUTOADJUSTPARTRANGE" val="True"/>
  <p:tag name="CHARTSCALE" val="True"/>
  <p:tag name="ADVANCEDSETTINGSVIEW" val="Fals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SHOWFLASHWARNING" val="True"/>
  <p:tag name="ALWAYSOPENPOLL" val="False"/>
  <p:tag name="INCLUDESESSION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1389</TotalTime>
  <Words>669</Words>
  <Application>Microsoft Macintosh PowerPoint</Application>
  <PresentationFormat>On-screen Show (4:3)</PresentationFormat>
  <Paragraphs>322</Paragraphs>
  <Slides>79</Slides>
  <Notes>47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Kelly Mott</dc:creator>
  <cp:lastModifiedBy>Hampton Schools</cp:lastModifiedBy>
  <cp:revision>122</cp:revision>
  <dcterms:created xsi:type="dcterms:W3CDTF">2013-10-07T18:13:55Z</dcterms:created>
  <dcterms:modified xsi:type="dcterms:W3CDTF">2015-06-21T00:27:11Z</dcterms:modified>
</cp:coreProperties>
</file>