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4.xml" ContentType="application/vnd.openxmlformats-officedocument.presentationml.notesSlide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6.xml" ContentType="application/vnd.openxmlformats-officedocument.presentationml.notesSlide+xml"/>
  <Override PartName="/ppt/tags/tag42.xml" ContentType="application/vnd.openxmlformats-officedocument.presentationml.tags+xml"/>
  <Override PartName="/ppt/notesSlides/notesSlide37.xml" ContentType="application/vnd.openxmlformats-officedocument.presentationml.notesSlide+xml"/>
  <Override PartName="/ppt/tags/tag43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60" r:id="rId3"/>
    <p:sldId id="287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42" r:id="rId12"/>
    <p:sldId id="443" r:id="rId13"/>
    <p:sldId id="422" r:id="rId14"/>
    <p:sldId id="423" r:id="rId15"/>
    <p:sldId id="424" r:id="rId16"/>
    <p:sldId id="444" r:id="rId17"/>
    <p:sldId id="426" r:id="rId18"/>
    <p:sldId id="446" r:id="rId19"/>
    <p:sldId id="447" r:id="rId20"/>
    <p:sldId id="448" r:id="rId21"/>
    <p:sldId id="449" r:id="rId22"/>
    <p:sldId id="450" r:id="rId23"/>
    <p:sldId id="451" r:id="rId24"/>
    <p:sldId id="452" r:id="rId25"/>
    <p:sldId id="453" r:id="rId26"/>
    <p:sldId id="454" r:id="rId27"/>
    <p:sldId id="455" r:id="rId28"/>
    <p:sldId id="456" r:id="rId29"/>
    <p:sldId id="457" r:id="rId30"/>
    <p:sldId id="458" r:id="rId31"/>
    <p:sldId id="459" r:id="rId32"/>
    <p:sldId id="460" r:id="rId33"/>
    <p:sldId id="445" r:id="rId34"/>
    <p:sldId id="462" r:id="rId35"/>
    <p:sldId id="389" r:id="rId36"/>
    <p:sldId id="391" r:id="rId37"/>
    <p:sldId id="390" r:id="rId38"/>
    <p:sldId id="411" r:id="rId39"/>
    <p:sldId id="463" r:id="rId40"/>
    <p:sldId id="267" r:id="rId41"/>
    <p:sldId id="266" r:id="rId42"/>
    <p:sldId id="265" r:id="rId43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99FF"/>
    <a:srgbClr val="00FF99"/>
    <a:srgbClr val="CC99FF"/>
    <a:srgbClr val="00FF00"/>
    <a:srgbClr val="00FFFF"/>
    <a:srgbClr val="FF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1" autoAdjust="0"/>
    <p:restoredTop sz="94493" autoAdjust="0"/>
  </p:normalViewPr>
  <p:slideViewPr>
    <p:cSldViewPr>
      <p:cViewPr>
        <p:scale>
          <a:sx n="70" d="100"/>
          <a:sy n="70" d="100"/>
        </p:scale>
        <p:origin x="-74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gs" Target="tags/tag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5A7CF-ED71-4A63-91D3-6AFB410EFD2E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251A6-C3B9-42FF-A255-F92A7C977C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6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1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743D4B-8129-44E4-BE17-B1FD920161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6912E5-2EFD-4255-A1E0-F758357B15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C4608-DD5C-4285-8536-D55A2FEB2D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8F6E85-B36A-41EF-BA24-A5B2C658A8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2A3D5-CD77-4456-A47A-CF4E152565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2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3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410BAD-BD40-4F9E-B6AB-001ABED768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35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7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FC84-4B3A-4662-AB48-49CFFEB87C2C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6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55E8E6-F4AD-4172-8628-4BCCF9B03D3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757D82-078F-4B6A-BBA2-8046A65870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1085369-FD9E-4054-987B-FAC7670C6537}" type="slidenum">
              <a:rPr lang="en-US" sz="1200">
                <a:latin typeface="Calibri" pitchFamily="34" charset="0"/>
              </a:rPr>
              <a:pPr algn="r"/>
              <a:t>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CEA8D3-A6EA-4466-9093-35D75ED727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1838C0-0F2C-4FBC-A4B4-1F74B209276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EF8EA-FB5C-4AA1-AFB4-32FE55B6F4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D6E5E9-74B8-49A7-B933-3E219BAFA0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9195-5B20-469A-8EB0-5BF34BE629E4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F4B5-0ECF-47FD-BFD2-A5831729EC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7.gif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8.wmf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9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0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1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2.wmf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3.gif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4.gif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gi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5.wmf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4.gif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16.gif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14.gif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17.wmf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14.gif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18.wmf"/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14.gif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19.wmf"/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14.gif"/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14.gif"/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22.jpeg"/><Relationship Id="rId1" Type="http://schemas.openxmlformats.org/officeDocument/2006/relationships/tags" Target="../tags/tag33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23.gif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35.x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1.png"/><Relationship Id="rId1" Type="http://schemas.openxmlformats.org/officeDocument/2006/relationships/tags" Target="../tags/tag36.x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7.gif"/><Relationship Id="rId1" Type="http://schemas.openxmlformats.org/officeDocument/2006/relationships/tags" Target="../tags/tag37.x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39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.gi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26.wmf"/><Relationship Id="rId5" Type="http://schemas.openxmlformats.org/officeDocument/2006/relationships/image" Target="../media/image27.wmf"/><Relationship Id="rId6" Type="http://schemas.openxmlformats.org/officeDocument/2006/relationships/image" Target="../media/image28.png"/><Relationship Id="rId1" Type="http://schemas.openxmlformats.org/officeDocument/2006/relationships/tags" Target="../tags/tag41.x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image" Target="../media/image29.wmf"/><Relationship Id="rId1" Type="http://schemas.openxmlformats.org/officeDocument/2006/relationships/tags" Target="../tags/tag42.xml"/><Relationship Id="rId2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image" Target="../media/image30.jpeg"/><Relationship Id="rId1" Type="http://schemas.openxmlformats.org/officeDocument/2006/relationships/tags" Target="../tags/tag43.x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4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5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6.jpe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Harcourt Journeys: Comprehension Skills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667000"/>
            <a:ext cx="2743200" cy="35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7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6126163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7200" b="1" dirty="0" smtClean="0"/>
              <a:t> Why something happens </a:t>
            </a:r>
            <a:r>
              <a:rPr lang="en-US" sz="7200" dirty="0" smtClean="0"/>
              <a:t>is called the…..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0" b="1" dirty="0" smtClean="0">
                <a:solidFill>
                  <a:srgbClr val="FF0000"/>
                </a:solidFill>
              </a:rPr>
              <a:t>CAUSE</a:t>
            </a:r>
            <a:endParaRPr lang="en-US" sz="18000" b="1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</a:t>
            </a:r>
            <a:r>
              <a:rPr lang="en-US" sz="7200" dirty="0" smtClean="0"/>
              <a:t>Here are a few </a:t>
            </a:r>
            <a:r>
              <a:rPr lang="en-US" sz="7200" b="1" dirty="0" smtClean="0">
                <a:solidFill>
                  <a:srgbClr val="FF0000"/>
                </a:solidFill>
              </a:rPr>
              <a:t>tips</a:t>
            </a:r>
            <a:r>
              <a:rPr lang="en-US" sz="7200" dirty="0" smtClean="0"/>
              <a:t> to help you identify </a:t>
            </a:r>
            <a:r>
              <a:rPr lang="en-US" sz="7200" b="1" dirty="0" smtClean="0"/>
              <a:t>cause &amp; effect</a:t>
            </a:r>
            <a:r>
              <a:rPr lang="en-US" sz="7200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8" name="Picture 7" descr="woman_teacher_regis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2590800"/>
            <a:ext cx="2345296" cy="38389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r>
              <a:rPr lang="en-US" sz="16000" b="1" dirty="0" smtClean="0">
                <a:solidFill>
                  <a:srgbClr val="FFFF00"/>
                </a:solidFill>
              </a:rPr>
              <a:t>TIP</a:t>
            </a:r>
            <a:endParaRPr lang="en-US" sz="160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4" name="Picture 3" descr="C:\Users\Kelly Mott\AppData\Local\Microsoft\Windows\Temporary Internet Files\Content.IE5\NW2KHUR3\MCSY00250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505200"/>
            <a:ext cx="2342998" cy="215956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6000" b="1" smtClean="0"/>
              <a:t>  </a:t>
            </a:r>
            <a:r>
              <a:rPr lang="en-US" sz="6000" b="1" smtClean="0">
                <a:solidFill>
                  <a:srgbClr val="FF0000"/>
                </a:solidFill>
              </a:rPr>
              <a:t>THINK </a:t>
            </a:r>
            <a:r>
              <a:rPr lang="en-US" sz="6000" b="1" smtClean="0"/>
              <a:t>about the </a:t>
            </a:r>
            <a:r>
              <a:rPr lang="en-US" sz="6000" b="1" smtClean="0">
                <a:solidFill>
                  <a:srgbClr val="FF0000"/>
                </a:solidFill>
              </a:rPr>
              <a:t>ORDER </a:t>
            </a:r>
            <a:r>
              <a:rPr lang="en-US" sz="6000" b="1" smtClean="0"/>
              <a:t>in which things happen.</a:t>
            </a:r>
          </a:p>
          <a:p>
            <a:pPr>
              <a:buFont typeface="Arial" pitchFamily="34" charset="0"/>
              <a:buNone/>
            </a:pPr>
            <a:endParaRPr lang="en-US" sz="6000" b="1" smtClean="0"/>
          </a:p>
          <a:p>
            <a:pPr>
              <a:buFont typeface="Arial" pitchFamily="34" charset="0"/>
              <a:buNone/>
            </a:pPr>
            <a:endParaRPr lang="en-US" sz="5400" b="1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None/>
            </a:pPr>
            <a:endParaRPr lang="en-US" sz="8000" b="1" smtClean="0">
              <a:solidFill>
                <a:srgbClr val="FF0000"/>
              </a:solidFill>
            </a:endParaRPr>
          </a:p>
        </p:txBody>
      </p:sp>
      <p:pic>
        <p:nvPicPr>
          <p:cNvPr id="30724" name="Picture 4" descr="boy_question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743200"/>
            <a:ext cx="27749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6000" b="1" smtClean="0"/>
              <a:t>  The</a:t>
            </a:r>
            <a:r>
              <a:rPr lang="en-US" sz="6000" b="1" smtClean="0">
                <a:solidFill>
                  <a:srgbClr val="FF0000"/>
                </a:solidFill>
              </a:rPr>
              <a:t> CAUSE </a:t>
            </a:r>
            <a:r>
              <a:rPr lang="en-US" sz="6000" b="1" smtClean="0"/>
              <a:t>always happens </a:t>
            </a:r>
            <a:r>
              <a:rPr lang="en-US" sz="6000" b="1" smtClean="0">
                <a:solidFill>
                  <a:srgbClr val="FF0000"/>
                </a:solidFill>
              </a:rPr>
              <a:t>FIRST</a:t>
            </a:r>
            <a:r>
              <a:rPr lang="en-US" sz="6000" b="1" smtClean="0"/>
              <a:t>. It makes the EFFECT happen.</a:t>
            </a:r>
          </a:p>
          <a:p>
            <a:pPr>
              <a:buFont typeface="Arial" pitchFamily="34" charset="0"/>
              <a:buNone/>
            </a:pPr>
            <a:endParaRPr lang="en-US" sz="6000" b="1" smtClean="0"/>
          </a:p>
          <a:p>
            <a:pPr>
              <a:buFont typeface="Arial" pitchFamily="34" charset="0"/>
              <a:buNone/>
            </a:pPr>
            <a:endParaRPr lang="en-US" sz="5400" b="1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None/>
            </a:pPr>
            <a:endParaRPr lang="en-US" sz="8000" b="1" smtClean="0">
              <a:solidFill>
                <a:srgbClr val="FF0000"/>
              </a:solidFill>
            </a:endParaRPr>
          </a:p>
        </p:txBody>
      </p:sp>
      <p:pic>
        <p:nvPicPr>
          <p:cNvPr id="31748" name="Picture 5" descr="girl_finge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657600"/>
            <a:ext cx="2941638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6000" b="1" smtClean="0"/>
              <a:t>  The</a:t>
            </a:r>
            <a:r>
              <a:rPr lang="en-US" sz="6000" b="1" smtClean="0">
                <a:solidFill>
                  <a:srgbClr val="FF0000"/>
                </a:solidFill>
              </a:rPr>
              <a:t> EFFECT </a:t>
            </a:r>
            <a:r>
              <a:rPr lang="en-US" sz="6000" b="1" smtClean="0"/>
              <a:t>happens </a:t>
            </a:r>
            <a:r>
              <a:rPr lang="en-US" sz="6000" b="1" smtClean="0">
                <a:solidFill>
                  <a:srgbClr val="FF0000"/>
                </a:solidFill>
              </a:rPr>
              <a:t>AFTER</a:t>
            </a:r>
            <a:r>
              <a:rPr lang="en-US" sz="6000" b="1" smtClean="0"/>
              <a:t> the </a:t>
            </a:r>
            <a:r>
              <a:rPr lang="en-US" sz="6000" b="1" smtClean="0">
                <a:solidFill>
                  <a:srgbClr val="FF0000"/>
                </a:solidFill>
              </a:rPr>
              <a:t>CAUSE</a:t>
            </a:r>
            <a:r>
              <a:rPr lang="en-US" sz="6000" b="1" smtClean="0"/>
              <a:t>. It happens </a:t>
            </a:r>
            <a:r>
              <a:rPr lang="en-US" sz="6000" b="1" smtClean="0">
                <a:solidFill>
                  <a:srgbClr val="FF0000"/>
                </a:solidFill>
              </a:rPr>
              <a:t>SECOND</a:t>
            </a:r>
            <a:r>
              <a:rPr lang="en-US" sz="6000" b="1" smtClean="0"/>
              <a:t>.</a:t>
            </a:r>
          </a:p>
          <a:p>
            <a:pPr>
              <a:buFont typeface="Arial" pitchFamily="34" charset="0"/>
              <a:buNone/>
            </a:pPr>
            <a:endParaRPr lang="en-US" sz="6000" b="1" smtClean="0"/>
          </a:p>
          <a:p>
            <a:pPr>
              <a:buFont typeface="Arial" pitchFamily="34" charset="0"/>
              <a:buNone/>
            </a:pPr>
            <a:endParaRPr lang="en-US" sz="5400" b="1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None/>
            </a:pPr>
            <a:endParaRPr lang="en-US" sz="8000" b="1" smtClean="0">
              <a:solidFill>
                <a:srgbClr val="FF0000"/>
              </a:solidFill>
            </a:endParaRPr>
          </a:p>
        </p:txBody>
      </p:sp>
      <p:pic>
        <p:nvPicPr>
          <p:cNvPr id="32772" name="Picture 4" descr="boy_finge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81400"/>
            <a:ext cx="2767013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r>
              <a:rPr lang="en-US" sz="16000" b="1" dirty="0" smtClean="0">
                <a:solidFill>
                  <a:srgbClr val="FFFF00"/>
                </a:solidFill>
              </a:rPr>
              <a:t>TIP</a:t>
            </a:r>
            <a:endParaRPr lang="en-US" sz="160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6" name="Picture 2" descr="C:\Users\Kelly Mott\AppData\Local\Microsoft\Windows\Temporary Internet Files\Content.IE5\Y50C4DDJ\MCSY00251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505200"/>
            <a:ext cx="2397496" cy="2209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6000" b="1" smtClean="0"/>
              <a:t>  </a:t>
            </a:r>
            <a:r>
              <a:rPr lang="en-US" sz="6000" b="1" smtClean="0">
                <a:solidFill>
                  <a:srgbClr val="FF0000"/>
                </a:solidFill>
              </a:rPr>
              <a:t>LOOK </a:t>
            </a:r>
            <a:r>
              <a:rPr lang="en-US" sz="6000" b="1" smtClean="0"/>
              <a:t>for</a:t>
            </a:r>
            <a:r>
              <a:rPr lang="en-US" sz="6000" b="1" smtClean="0">
                <a:solidFill>
                  <a:srgbClr val="FFFF00"/>
                </a:solidFill>
              </a:rPr>
              <a:t> </a:t>
            </a:r>
            <a:r>
              <a:rPr lang="en-US" sz="6000" b="1" smtClean="0">
                <a:solidFill>
                  <a:srgbClr val="FF0000"/>
                </a:solidFill>
              </a:rPr>
              <a:t>CLUE WORDS</a:t>
            </a:r>
            <a:r>
              <a:rPr lang="en-US" sz="6000" b="1" smtClean="0"/>
              <a:t>.</a:t>
            </a:r>
          </a:p>
          <a:p>
            <a:pPr>
              <a:buFont typeface="Arial" pitchFamily="34" charset="0"/>
              <a:buNone/>
            </a:pPr>
            <a:endParaRPr lang="en-US" sz="6000" b="1" smtClean="0"/>
          </a:p>
          <a:p>
            <a:pPr>
              <a:buFont typeface="Arial" pitchFamily="34" charset="0"/>
              <a:buNone/>
            </a:pPr>
            <a:endParaRPr lang="en-US" sz="5400" b="1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None/>
            </a:pPr>
            <a:endParaRPr lang="en-US" sz="8000" b="1" smtClean="0">
              <a:solidFill>
                <a:srgbClr val="FF0000"/>
              </a:solidFill>
            </a:endParaRPr>
          </a:p>
        </p:txBody>
      </p:sp>
      <p:pic>
        <p:nvPicPr>
          <p:cNvPr id="34820" name="Picture 6" descr="detectiv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057400"/>
            <a:ext cx="4294188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8000" b="1" dirty="0" smtClean="0">
                <a:solidFill>
                  <a:srgbClr val="FF0000"/>
                </a:solidFill>
              </a:rPr>
              <a:t> These words </a:t>
            </a:r>
            <a:r>
              <a:rPr lang="en-US" sz="8000" dirty="0" smtClean="0"/>
              <a:t>signify </a:t>
            </a:r>
            <a:r>
              <a:rPr lang="en-US" sz="8000" b="1" dirty="0" smtClean="0"/>
              <a:t>cause &amp; effect</a:t>
            </a:r>
            <a:r>
              <a:rPr lang="en-US" sz="8000" dirty="0" smtClean="0"/>
              <a:t>:</a:t>
            </a:r>
            <a:endParaRPr lang="en-US" sz="8000" b="1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 </a:t>
            </a:r>
            <a:r>
              <a:rPr lang="en-US" sz="6600" b="1" u="sng" dirty="0" smtClean="0"/>
              <a:t>Signal Word(s):</a:t>
            </a:r>
            <a:endParaRPr lang="en-US" sz="66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762000" y="1676400"/>
            <a:ext cx="5562600" cy="2971800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 smtClean="0">
                <a:solidFill>
                  <a:srgbClr val="FF0000"/>
                </a:solidFill>
                <a:latin typeface="Comic Sans MS" pitchFamily="66" charset="0"/>
              </a:rPr>
              <a:t>because</a:t>
            </a:r>
            <a:endParaRPr lang="en-US" sz="9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 descr="man_1_fing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276600"/>
            <a:ext cx="3288412" cy="3114675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3</a:t>
            </a:r>
          </a:p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Skill – Cause and Effect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971800"/>
            <a:ext cx="5060452" cy="338925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	</a:t>
            </a:r>
            <a:r>
              <a:rPr lang="en-US" sz="5400" dirty="0" smtClean="0"/>
              <a:t>Alligators almost became  </a:t>
            </a:r>
            <a:br>
              <a:rPr lang="en-US" sz="5400" dirty="0" smtClean="0"/>
            </a:br>
            <a:r>
              <a:rPr lang="en-US" sz="5400" dirty="0" smtClean="0"/>
              <a:t> extinct </a:t>
            </a:r>
            <a:r>
              <a:rPr lang="en-US" sz="5400" u="sng" dirty="0" smtClean="0">
                <a:solidFill>
                  <a:srgbClr val="FF0000"/>
                </a:solidFill>
              </a:rPr>
              <a:t>because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smtClean="0"/>
              <a:t>people killed too many of them.</a:t>
            </a:r>
          </a:p>
          <a:p>
            <a:pPr>
              <a:buNone/>
            </a:pPr>
            <a:endParaRPr lang="en-US" sz="54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5" name="Picture 3" descr="C:\Users\Kelly Mott\AppData\Local\Microsoft\Windows\Temporary Internet Files\Content.IE5\3PMF8BEG\MCAN03931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79551"/>
            <a:ext cx="5486400" cy="205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09600" y="60198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Cause: Why    Effect: What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 </a:t>
            </a:r>
            <a:r>
              <a:rPr lang="en-US" sz="6600" b="1" u="sng" dirty="0" smtClean="0"/>
              <a:t>Signal Word(s):</a:t>
            </a:r>
            <a:endParaRPr lang="en-US" sz="66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762000" y="1676400"/>
            <a:ext cx="5562600" cy="2971800"/>
          </a:xfrm>
          <a:prstGeom prst="rect">
            <a:avLst/>
          </a:prstGeom>
          <a:solidFill>
            <a:srgbClr val="00FFFF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0" dirty="0" smtClean="0">
                <a:solidFill>
                  <a:srgbClr val="FF0000"/>
                </a:solidFill>
                <a:latin typeface="Comic Sans MS" pitchFamily="66" charset="0"/>
              </a:rPr>
              <a:t>when</a:t>
            </a:r>
            <a:endParaRPr lang="en-US" sz="13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 descr="man_1_fing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276600"/>
            <a:ext cx="3288412" cy="3114675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	</a:t>
            </a:r>
            <a:r>
              <a:rPr lang="en-US" sz="5400" dirty="0" smtClean="0"/>
              <a:t>I fall asleep quickly </a:t>
            </a:r>
            <a:r>
              <a:rPr lang="en-US" sz="5400" u="sng" dirty="0" smtClean="0">
                <a:solidFill>
                  <a:srgbClr val="FF0000"/>
                </a:solidFill>
              </a:rPr>
              <a:t>when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smtClean="0"/>
              <a:t>I’m tired.</a:t>
            </a:r>
          </a:p>
          <a:p>
            <a:pPr>
              <a:buNone/>
            </a:pPr>
            <a:endParaRPr lang="en-US" sz="5400" dirty="0" smtClean="0"/>
          </a:p>
          <a:p>
            <a:pPr>
              <a:buNone/>
            </a:pPr>
            <a:endParaRPr lang="en-US" sz="54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09600" y="60198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Cause: Why    Effect: What</a:t>
            </a:r>
          </a:p>
        </p:txBody>
      </p:sp>
      <p:pic>
        <p:nvPicPr>
          <p:cNvPr id="22532" name="Picture 4" descr="http://www.funfacts.com.au/images/slee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276600"/>
            <a:ext cx="4267200" cy="26318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 </a:t>
            </a:r>
            <a:r>
              <a:rPr lang="en-US" sz="6600" b="1" u="sng" dirty="0" smtClean="0"/>
              <a:t>Signal Word(s):</a:t>
            </a:r>
            <a:endParaRPr lang="en-US" sz="66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762000" y="1676400"/>
            <a:ext cx="5562600" cy="2971800"/>
          </a:xfrm>
          <a:prstGeom prst="rect">
            <a:avLst/>
          </a:prstGeom>
          <a:solidFill>
            <a:srgbClr val="00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0" dirty="0" smtClean="0">
                <a:solidFill>
                  <a:srgbClr val="FF0000"/>
                </a:solidFill>
                <a:latin typeface="Comic Sans MS" pitchFamily="66" charset="0"/>
              </a:rPr>
              <a:t>since</a:t>
            </a:r>
            <a:endParaRPr lang="en-US" sz="13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 descr="man_1_fing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276600"/>
            <a:ext cx="3288412" cy="3114675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	</a:t>
            </a:r>
            <a:r>
              <a:rPr lang="en-US" sz="5400" u="sng" dirty="0" smtClean="0">
                <a:solidFill>
                  <a:srgbClr val="FF0000"/>
                </a:solidFill>
              </a:rPr>
              <a:t>Since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smtClean="0"/>
              <a:t>we ran out of milk, we went to the grocery store.</a:t>
            </a:r>
          </a:p>
          <a:p>
            <a:pPr>
              <a:buNone/>
            </a:pPr>
            <a:endParaRPr lang="en-US" sz="5400" dirty="0" smtClean="0"/>
          </a:p>
          <a:p>
            <a:pPr>
              <a:buNone/>
            </a:pPr>
            <a:endParaRPr lang="en-US" sz="54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09600" y="60198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Cause: Why    Effect: What</a:t>
            </a:r>
          </a:p>
        </p:txBody>
      </p:sp>
      <p:pic>
        <p:nvPicPr>
          <p:cNvPr id="6" name="Picture 4" descr="C:\Users\Kelly Mott\AppData\Local\Microsoft\Windows\Temporary Internet Files\Content.IE5\GY4BSFPC\MCj025076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95600"/>
            <a:ext cx="2536807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 </a:t>
            </a:r>
            <a:r>
              <a:rPr lang="en-US" sz="6600" b="1" u="sng" dirty="0" smtClean="0"/>
              <a:t>Signal Word(s):</a:t>
            </a:r>
            <a:endParaRPr lang="en-US" sz="66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762000" y="1676400"/>
            <a:ext cx="5562600" cy="2971800"/>
          </a:xfrm>
          <a:prstGeom prst="rect">
            <a:avLst/>
          </a:prstGeom>
          <a:solidFill>
            <a:srgbClr val="FFC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0" dirty="0" smtClean="0">
                <a:solidFill>
                  <a:srgbClr val="FF0000"/>
                </a:solidFill>
                <a:latin typeface="Comic Sans MS" pitchFamily="66" charset="0"/>
              </a:rPr>
              <a:t>so</a:t>
            </a:r>
            <a:endParaRPr lang="en-US" sz="13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 descr="man_1_fing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276600"/>
            <a:ext cx="3288412" cy="3114675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	</a:t>
            </a:r>
            <a:r>
              <a:rPr lang="en-US" sz="5400" dirty="0" smtClean="0"/>
              <a:t>You should brush your teeth often </a:t>
            </a:r>
            <a:r>
              <a:rPr lang="en-US" sz="5400" u="sng" dirty="0" smtClean="0">
                <a:solidFill>
                  <a:srgbClr val="FF0000"/>
                </a:solidFill>
              </a:rPr>
              <a:t>so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smtClean="0"/>
              <a:t>you don't get cavities.</a:t>
            </a:r>
          </a:p>
          <a:p>
            <a:pPr>
              <a:buNone/>
            </a:pPr>
            <a:endParaRPr lang="en-US" sz="5400" dirty="0" smtClean="0"/>
          </a:p>
          <a:p>
            <a:pPr>
              <a:buNone/>
            </a:pPr>
            <a:endParaRPr lang="en-US" sz="54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09600" y="60198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Cause: Why    Effect: What</a:t>
            </a:r>
          </a:p>
        </p:txBody>
      </p:sp>
      <p:pic>
        <p:nvPicPr>
          <p:cNvPr id="6" name="Picture 5" descr="C:\Users\Kelly Mott\AppData\Local\Microsoft\Windows\Temporary Internet Files\Content.IE5\3PMF8BEG\MCj0410603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00400"/>
            <a:ext cx="2895600" cy="276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 </a:t>
            </a:r>
            <a:r>
              <a:rPr lang="en-US" sz="6600" b="1" u="sng" dirty="0" smtClean="0"/>
              <a:t>Signal Word(s):</a:t>
            </a:r>
            <a:endParaRPr lang="en-US" sz="66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762000" y="1676400"/>
            <a:ext cx="5562600" cy="2971800"/>
          </a:xfrm>
          <a:prstGeom prst="rect">
            <a:avLst/>
          </a:prstGeom>
          <a:solidFill>
            <a:srgbClr val="CC99FF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0" dirty="0" smtClean="0">
                <a:solidFill>
                  <a:srgbClr val="FF0000"/>
                </a:solidFill>
                <a:latin typeface="Comic Sans MS" pitchFamily="66" charset="0"/>
              </a:rPr>
              <a:t>if</a:t>
            </a:r>
            <a:endParaRPr lang="en-US" sz="13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 descr="man_1_fing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276600"/>
            <a:ext cx="3288412" cy="3114675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	</a:t>
            </a:r>
            <a:r>
              <a:rPr lang="en-US" sz="5400" u="sng" dirty="0" smtClean="0">
                <a:solidFill>
                  <a:srgbClr val="FF0000"/>
                </a:solidFill>
              </a:rPr>
              <a:t>If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smtClean="0"/>
              <a:t>I miss the bus, my mom will give me a ride to school.</a:t>
            </a:r>
          </a:p>
          <a:p>
            <a:pPr>
              <a:buNone/>
            </a:pPr>
            <a:endParaRPr lang="en-US" sz="5400" dirty="0" smtClean="0"/>
          </a:p>
          <a:p>
            <a:pPr>
              <a:buNone/>
            </a:pPr>
            <a:endParaRPr lang="en-US" sz="54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09600" y="60198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Cause: Why    Effect: What</a:t>
            </a:r>
          </a:p>
        </p:txBody>
      </p:sp>
      <p:pic>
        <p:nvPicPr>
          <p:cNvPr id="6" name="Picture 2" descr="C:\Users\Kelly Mott\AppData\Local\Microsoft\Windows\Temporary Internet Files\Content.IE5\3PMF8BEG\MCj036100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819400"/>
            <a:ext cx="3200400" cy="333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 </a:t>
            </a:r>
            <a:r>
              <a:rPr lang="en-US" sz="6600" b="1" u="sng" dirty="0" smtClean="0"/>
              <a:t>Signal Word(s):</a:t>
            </a:r>
            <a:endParaRPr lang="en-US" sz="66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762000" y="1676400"/>
            <a:ext cx="5562600" cy="2971800"/>
          </a:xfrm>
          <a:prstGeom prst="rect">
            <a:avLst/>
          </a:prstGeom>
          <a:solidFill>
            <a:srgbClr val="00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 smtClean="0">
                <a:solidFill>
                  <a:srgbClr val="FF0000"/>
                </a:solidFill>
                <a:latin typeface="Comic Sans MS" pitchFamily="66" charset="0"/>
              </a:rPr>
              <a:t>as a result</a:t>
            </a:r>
            <a:endParaRPr lang="en-US" sz="9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 descr="man_1_fing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276600"/>
            <a:ext cx="3288412" cy="3114675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Part 1: Introduce Comprehension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743200"/>
            <a:ext cx="2667000" cy="34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667000"/>
            <a:ext cx="2743200" cy="35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	</a:t>
            </a:r>
            <a:r>
              <a:rPr lang="en-US" sz="5400" dirty="0" smtClean="0"/>
              <a:t>Powerful winds blew the roof off  the house, and </a:t>
            </a:r>
            <a:r>
              <a:rPr lang="en-US" sz="5400" dirty="0" smtClean="0">
                <a:solidFill>
                  <a:srgbClr val="FFFF00"/>
                </a:solidFill>
              </a:rPr>
              <a:t/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u="sng" dirty="0" smtClean="0">
                <a:solidFill>
                  <a:srgbClr val="FF0000"/>
                </a:solidFill>
              </a:rPr>
              <a:t>as a result</a:t>
            </a:r>
            <a:r>
              <a:rPr lang="en-US" sz="5400" dirty="0" smtClean="0"/>
              <a:t>, the family had nowhere to live.</a:t>
            </a:r>
          </a:p>
          <a:p>
            <a:pPr>
              <a:buNone/>
            </a:pPr>
            <a:endParaRPr lang="en-US" sz="5400" dirty="0" smtClean="0"/>
          </a:p>
          <a:p>
            <a:pPr>
              <a:buNone/>
            </a:pPr>
            <a:endParaRPr lang="en-US" sz="54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09600" y="60198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Cause: Why    Effect: What</a:t>
            </a:r>
          </a:p>
        </p:txBody>
      </p:sp>
      <p:pic>
        <p:nvPicPr>
          <p:cNvPr id="6" name="Picture 5" descr="C:\Users\Kelly Mott\AppData\Local\Microsoft\Windows\Temporary Internet Files\Content.IE5\58VM95BC\MCBL00005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876800"/>
            <a:ext cx="230187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Kelly Mott\AppData\Local\Microsoft\Windows\Temporary Internet Files\Content.IE5\4KXSLIUA\MCNA02276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962400"/>
            <a:ext cx="21590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 </a:t>
            </a:r>
            <a:r>
              <a:rPr lang="en-US" sz="6600" b="1" u="sng" dirty="0" smtClean="0"/>
              <a:t>Signal Word(s):</a:t>
            </a:r>
            <a:endParaRPr lang="en-US" sz="66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762000" y="1676400"/>
            <a:ext cx="5562600" cy="2971800"/>
          </a:xfrm>
          <a:prstGeom prst="rect">
            <a:avLst/>
          </a:prstGeom>
          <a:solidFill>
            <a:srgbClr val="FF99FF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 smtClean="0">
                <a:solidFill>
                  <a:srgbClr val="FF0000"/>
                </a:solidFill>
                <a:latin typeface="Comic Sans MS" pitchFamily="66" charset="0"/>
              </a:rPr>
              <a:t>therefore</a:t>
            </a:r>
            <a:endParaRPr lang="en-US" sz="8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 descr="man_1_fing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276600"/>
            <a:ext cx="3288412" cy="3114675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	</a:t>
            </a:r>
            <a:r>
              <a:rPr lang="en-US" sz="5400" dirty="0" smtClean="0"/>
              <a:t>I did all my chores, </a:t>
            </a:r>
            <a:r>
              <a:rPr lang="en-US" sz="5400" u="sng" dirty="0" smtClean="0">
                <a:solidFill>
                  <a:srgbClr val="FF0000"/>
                </a:solidFill>
              </a:rPr>
              <a:t>therefore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smtClean="0"/>
              <a:t>I will get my allowance. </a:t>
            </a:r>
          </a:p>
          <a:p>
            <a:pPr>
              <a:buNone/>
            </a:pPr>
            <a:endParaRPr lang="en-US" sz="5400" dirty="0" smtClean="0"/>
          </a:p>
          <a:p>
            <a:pPr>
              <a:buNone/>
            </a:pPr>
            <a:endParaRPr lang="en-US" sz="54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09600" y="60198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Cause: Why    Effect: What</a:t>
            </a:r>
          </a:p>
        </p:txBody>
      </p:sp>
      <p:pic>
        <p:nvPicPr>
          <p:cNvPr id="2052" name="Picture 4" descr="http://t2.gstatic.com/images?q=tbn:ANd9GcSW3O2lYaOIWaVXQebhDf-QeiLLXKKx083oY3xwimc6occobID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895600"/>
            <a:ext cx="3657600" cy="32872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7165975" y="6581775"/>
            <a:ext cx="1978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Copyright © 2010 Kelly Mott</a:t>
            </a:r>
          </a:p>
        </p:txBody>
      </p:sp>
      <p:sp>
        <p:nvSpPr>
          <p:cNvPr id="51203" name="Content Placeholder 7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6126163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4800" b="1" dirty="0" smtClean="0"/>
              <a:t>  </a:t>
            </a:r>
            <a:r>
              <a:rPr lang="en-US" sz="6600" dirty="0" smtClean="0"/>
              <a:t>Now, let’s use what we’ve learned to help us identify </a:t>
            </a:r>
            <a:r>
              <a:rPr lang="en-US" sz="6600" b="1" dirty="0" smtClean="0">
                <a:solidFill>
                  <a:srgbClr val="FF0000"/>
                </a:solidFill>
              </a:rPr>
              <a:t>cause</a:t>
            </a:r>
            <a:r>
              <a:rPr lang="en-US" sz="6600" dirty="0" smtClean="0"/>
              <a:t> and </a:t>
            </a:r>
            <a:r>
              <a:rPr lang="en-US" sz="6600" b="1" dirty="0" smtClean="0">
                <a:solidFill>
                  <a:srgbClr val="FF0000"/>
                </a:solidFill>
              </a:rPr>
              <a:t>effect</a:t>
            </a:r>
            <a:r>
              <a:rPr lang="en-US" sz="6600" dirty="0" smtClean="0"/>
              <a:t> 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9400" y="6248400"/>
            <a:ext cx="1981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 descr="boy_fing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810000"/>
            <a:ext cx="2362200" cy="2362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" action="ppaction://noaction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Part 2: </a:t>
            </a:r>
            <a:r>
              <a:rPr lang="en-US" sz="6600" b="1" dirty="0" err="1" smtClean="0">
                <a:solidFill>
                  <a:srgbClr val="FFFF00"/>
                </a:solidFill>
                <a:latin typeface="+mj-lt"/>
              </a:rPr>
              <a:t>Projectables</a:t>
            </a:r>
            <a:endParaRPr lang="en-US" sz="6600" b="1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743200"/>
            <a:ext cx="2667000" cy="34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667000"/>
            <a:ext cx="2743200" cy="35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676400"/>
            <a:ext cx="3506614" cy="455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</a:t>
            </a:r>
            <a:r>
              <a:rPr lang="en-US" sz="5400" b="1" dirty="0" smtClean="0"/>
              <a:t>Projectable </a:t>
            </a:r>
            <a:r>
              <a:rPr lang="en-US" sz="5400" b="1" dirty="0" smtClean="0">
                <a:solidFill>
                  <a:srgbClr val="FF0000"/>
                </a:solidFill>
              </a:rPr>
              <a:t>3.2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9" name="Picture 8" descr="woman_teacher_regis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524000"/>
            <a:ext cx="2895600" cy="47397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-381000"/>
            <a:ext cx="6477000" cy="72389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-381000"/>
            <a:ext cx="6400800" cy="7239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" action="ppaction://noaction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7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6126163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7200" b="1" smtClean="0"/>
              <a:t> </a:t>
            </a:r>
            <a:r>
              <a:rPr lang="en-US" sz="7200" smtClean="0"/>
              <a:t>There is a </a:t>
            </a:r>
            <a:r>
              <a:rPr lang="en-US" sz="7200" b="1" smtClean="0">
                <a:solidFill>
                  <a:srgbClr val="FF0000"/>
                </a:solidFill>
              </a:rPr>
              <a:t>reason</a:t>
            </a:r>
            <a:r>
              <a:rPr lang="en-US" sz="7200" smtClean="0"/>
              <a:t> for everything that happens.</a:t>
            </a:r>
            <a:endParaRPr lang="en-US" sz="5600" b="1" smtClean="0"/>
          </a:p>
        </p:txBody>
      </p:sp>
      <p:pic>
        <p:nvPicPr>
          <p:cNvPr id="9220" name="Picture 2" descr="http://www.studyzone.org/testprep/ela4/a/flashing%20lightbul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048000"/>
            <a:ext cx="2044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Title 1"/>
          <p:cNvSpPr>
            <a:spLocks noGrp="1"/>
          </p:cNvSpPr>
          <p:nvPr>
            <p:ph type="title" idx="4294967295"/>
          </p:nvPr>
        </p:nvSpPr>
        <p:spPr>
          <a:xfrm>
            <a:off x="0" y="838200"/>
            <a:ext cx="91440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dirty="0" smtClean="0"/>
              <a:t>How did you do?</a:t>
            </a:r>
          </a:p>
        </p:txBody>
      </p:sp>
      <p:pic>
        <p:nvPicPr>
          <p:cNvPr id="883715" name="Picture 6" descr="C:\Documents and Settings\kmott.ET_MOTT_LAP\Local Settings\Temporary Internet Files\Content.IE5\2XCDIHAD\MCj009789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124200"/>
            <a:ext cx="1981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3716" name="Picture 8" descr="C:\Documents and Settings\kmott.ET_MOTT_LAP\Local Settings\Temporary Internet Files\Content.IE5\2XCDIHAD\MCj0098039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938463"/>
            <a:ext cx="205740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3717" name="Picture 6" descr="thumb_dow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124200"/>
            <a:ext cx="22796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 descr="C:\Users\Kelly Mott\AppData\Local\Microsoft\Windows\Temporary Internet Files\Content.IE5\4KXSLIUA\MCj042608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1000"/>
            <a:ext cx="6595723" cy="5845175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690" name="Picture 2" descr="http://www.abcteach.com/free/s/stopsign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1000"/>
            <a:ext cx="59055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/>
          <a:lstStyle/>
          <a:p>
            <a:pPr algn="ctr">
              <a:buFontTx/>
              <a:buNone/>
            </a:pPr>
            <a:endParaRPr lang="en-US" sz="5000" b="1" smtClean="0">
              <a:solidFill>
                <a:srgbClr val="FFFF00"/>
              </a:solidFill>
            </a:endParaRPr>
          </a:p>
          <a:p>
            <a:pPr algn="ctr">
              <a:buFontTx/>
              <a:buNone/>
            </a:pPr>
            <a:r>
              <a:rPr lang="en-US" sz="13500" b="1" smtClean="0">
                <a:solidFill>
                  <a:srgbClr val="FFFF00"/>
                </a:solidFill>
              </a:rPr>
              <a:t>EXAMPLES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7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6126163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7200" smtClean="0"/>
              <a:t> It’s snowy, </a:t>
            </a:r>
            <a:r>
              <a:rPr lang="en-US" sz="7200" b="1" smtClean="0">
                <a:solidFill>
                  <a:srgbClr val="FF0000"/>
                </a:solidFill>
              </a:rPr>
              <a:t>so</a:t>
            </a:r>
            <a:r>
              <a:rPr lang="en-US" sz="7200" smtClean="0"/>
              <a:t> I wore my snowsuit.</a:t>
            </a:r>
            <a:endParaRPr lang="en-US" sz="5600" smtClean="0"/>
          </a:p>
        </p:txBody>
      </p:sp>
      <p:pic>
        <p:nvPicPr>
          <p:cNvPr id="11268" name="Picture 6" descr="http://www.lindleyhabilitation.com/images/winter_clipart_snowing_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438400"/>
            <a:ext cx="30480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7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6126163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7200" smtClean="0"/>
              <a:t> My hands were cold, </a:t>
            </a:r>
            <a:r>
              <a:rPr lang="en-US" sz="7200" b="1" smtClean="0">
                <a:solidFill>
                  <a:srgbClr val="FF0000"/>
                </a:solidFill>
              </a:rPr>
              <a:t>because</a:t>
            </a:r>
            <a:r>
              <a:rPr lang="en-US" sz="7200" smtClean="0"/>
              <a:t> I forgot my mittens.</a:t>
            </a:r>
            <a:endParaRPr lang="en-US" sz="5600" smtClean="0"/>
          </a:p>
        </p:txBody>
      </p:sp>
      <p:pic>
        <p:nvPicPr>
          <p:cNvPr id="12292" name="Picture 4" descr="http://tots.yakaberry.com/seasons_winter_mitten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667000"/>
            <a:ext cx="25146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7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6126163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7200" b="1" smtClean="0">
                <a:solidFill>
                  <a:srgbClr val="FF0000"/>
                </a:solidFill>
              </a:rPr>
              <a:t>  When </a:t>
            </a:r>
            <a:r>
              <a:rPr lang="en-US" sz="7200" smtClean="0"/>
              <a:t>the sun came out, the snowman started to melt</a:t>
            </a:r>
            <a:r>
              <a:rPr lang="en-US" sz="7200" b="1" smtClean="0">
                <a:solidFill>
                  <a:srgbClr val="FF0000"/>
                </a:solidFill>
              </a:rPr>
              <a:t> </a:t>
            </a:r>
            <a:endParaRPr lang="en-US" sz="7200" smtClean="0"/>
          </a:p>
        </p:txBody>
      </p:sp>
      <p:pic>
        <p:nvPicPr>
          <p:cNvPr id="13316" name="Picture 2" descr="http://t1.gstatic.com/images?q=tbn:VbYljwJhIA1TVM:http://www.freeclipartisland.com/clipsahoy/clipart3/as5571.gif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895600"/>
            <a:ext cx="23622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6400800" y="2514600"/>
            <a:ext cx="457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>
                <a:latin typeface="Calibri" pitchFamily="34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7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6126163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7200" b="1" smtClean="0"/>
              <a:t> What happens </a:t>
            </a:r>
            <a:r>
              <a:rPr lang="en-US" sz="7200" smtClean="0"/>
              <a:t>is called the…..</a:t>
            </a:r>
          </a:p>
          <a:p>
            <a:pPr algn="ctr">
              <a:buFont typeface="Arial" pitchFamily="34" charset="0"/>
              <a:buNone/>
            </a:pPr>
            <a:r>
              <a:rPr lang="en-US" sz="18000" b="1" smtClean="0">
                <a:solidFill>
                  <a:srgbClr val="FF0000"/>
                </a:solidFill>
              </a:rPr>
              <a:t>EFFECT</a:t>
            </a:r>
            <a:endParaRPr lang="en-US" sz="18000" b="1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SAVECSVWITHSESSION" val="Fals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0"/>
  <p:tag name="RACERSMAXDISPLAYED" val="0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502</Words>
  <Application>Microsoft Macintosh PowerPoint</Application>
  <PresentationFormat>On-screen Show (4:3)</PresentationFormat>
  <Paragraphs>135</Paragraphs>
  <Slides>42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did you do?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Kelly Mott</dc:creator>
  <cp:lastModifiedBy>Hampton Schools</cp:lastModifiedBy>
  <cp:revision>157</cp:revision>
  <dcterms:created xsi:type="dcterms:W3CDTF">2013-10-01T17:07:41Z</dcterms:created>
  <dcterms:modified xsi:type="dcterms:W3CDTF">2015-06-20T23:18:23Z</dcterms:modified>
</cp:coreProperties>
</file>