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59"/>
  </p:notesMasterIdLst>
  <p:sldIdLst>
    <p:sldId id="256" r:id="rId2"/>
    <p:sldId id="259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76" r:id="rId11"/>
    <p:sldId id="277" r:id="rId12"/>
    <p:sldId id="267" r:id="rId13"/>
    <p:sldId id="268" r:id="rId14"/>
    <p:sldId id="269" r:id="rId15"/>
    <p:sldId id="270" r:id="rId16"/>
    <p:sldId id="281" r:id="rId17"/>
    <p:sldId id="282" r:id="rId18"/>
    <p:sldId id="273" r:id="rId19"/>
    <p:sldId id="274" r:id="rId20"/>
    <p:sldId id="275" r:id="rId21"/>
    <p:sldId id="278" r:id="rId22"/>
    <p:sldId id="279" r:id="rId23"/>
    <p:sldId id="280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4C8B1E50-981B-6E43-BD03-FCEC9F5F9CD0}" type="datetime1">
              <a:rPr lang="en-US"/>
              <a:pPr>
                <a:defRPr/>
              </a:pPr>
              <a:t>6/21/15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C1F89E6E-0747-6C4A-8A1A-7FFE131FA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99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0C508A-1FB0-AD42-938E-167704128AD0}" type="slidenum">
              <a:rPr lang="en-US" sz="1200">
                <a:latin typeface="Calibri" charset="0"/>
              </a:rPr>
              <a:pPr eaLnBrk="1" hangingPunct="1"/>
              <a:t>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A92E4C1-DF38-9040-AD08-8461AC94FC42}" type="slidenum">
              <a:rPr lang="en-US" sz="1200">
                <a:latin typeface="Calibri" charset="0"/>
              </a:rPr>
              <a:pPr eaLnBrk="1" hangingPunct="1"/>
              <a:t>10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1D393D-4B1A-2D4A-88F2-2141BDF7919F}" type="slidenum">
              <a:rPr lang="en-US" sz="1200">
                <a:latin typeface="Calibri" charset="0"/>
              </a:rPr>
              <a:pPr eaLnBrk="1" hangingPunct="1"/>
              <a:t>11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AB52284-2F03-DD47-9A90-2AE3B3B70814}" type="slidenum">
              <a:rPr lang="en-US" sz="1200">
                <a:latin typeface="Calibri" charset="0"/>
              </a:rPr>
              <a:pPr eaLnBrk="1" hangingPunct="1"/>
              <a:t>12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02CA875-E55A-924D-ACD3-0DEA73F7EDCA}" type="slidenum">
              <a:rPr lang="en-US" sz="1200">
                <a:latin typeface="Calibri" charset="0"/>
              </a:rPr>
              <a:pPr eaLnBrk="1" hangingPunct="1"/>
              <a:t>13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B4E4C09-7315-5245-A78F-8A2032FB753F}" type="slidenum">
              <a:rPr lang="en-US" sz="1200">
                <a:latin typeface="Calibri" charset="0"/>
              </a:rPr>
              <a:pPr eaLnBrk="1" hangingPunct="1"/>
              <a:t>14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6BEF4B-D614-7142-A0F9-7D4E06DFCEC0}" type="slidenum">
              <a:rPr lang="en-US" sz="1200">
                <a:latin typeface="Calibri" charset="0"/>
              </a:rPr>
              <a:pPr eaLnBrk="1" hangingPunct="1"/>
              <a:t>15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1A38189-7E0E-4D44-8B48-C1A291F1753B}" type="slidenum">
              <a:rPr lang="en-US" sz="1200">
                <a:latin typeface="Calibri" charset="0"/>
              </a:rPr>
              <a:pPr eaLnBrk="1" hangingPunct="1"/>
              <a:t>16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52EA899-D9A2-E946-94D0-C7D76A229FEB}" type="slidenum">
              <a:rPr lang="en-US" sz="1200">
                <a:latin typeface="Calibri" charset="0"/>
              </a:rPr>
              <a:pPr eaLnBrk="1" hangingPunct="1"/>
              <a:t>17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9ABA9E-3D2D-A041-862C-8C623E971036}" type="slidenum">
              <a:rPr lang="en-US" sz="1200">
                <a:latin typeface="Calibri" charset="0"/>
              </a:rPr>
              <a:pPr eaLnBrk="1" hangingPunct="1"/>
              <a:t>18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9AC8D6-10E7-834F-8D2A-1651C35C92FF}" type="slidenum">
              <a:rPr lang="en-US" sz="1200">
                <a:latin typeface="Calibri" charset="0"/>
              </a:rPr>
              <a:pPr eaLnBrk="1" hangingPunct="1"/>
              <a:t>19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9D3E3E5-8722-3245-8289-F716EF4F4A07}" type="slidenum">
              <a:rPr lang="en-US" sz="1200">
                <a:latin typeface="Calibri" charset="0"/>
              </a:rPr>
              <a:pPr eaLnBrk="1" hangingPunct="1"/>
              <a:t>2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20D309-A2C9-4241-884F-2FB6FB617758}" type="slidenum">
              <a:rPr lang="en-US" sz="1200">
                <a:latin typeface="Calibri" charset="0"/>
              </a:rPr>
              <a:pPr eaLnBrk="1" hangingPunct="1"/>
              <a:t>20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D2E94A-7E09-4144-BCA7-C9085787AA1B}" type="slidenum">
              <a:rPr lang="en-US" sz="1200">
                <a:latin typeface="Calibri" charset="0"/>
              </a:rPr>
              <a:pPr eaLnBrk="1" hangingPunct="1"/>
              <a:t>21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496B173-5634-BA49-BAC1-511A4E3C19B8}" type="slidenum">
              <a:rPr lang="en-US" sz="1200">
                <a:latin typeface="Calibri" charset="0"/>
              </a:rPr>
              <a:pPr eaLnBrk="1" hangingPunct="1"/>
              <a:t>22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07421B1-046A-FD4B-A44C-D9F1C2E21FAA}" type="slidenum">
              <a:rPr lang="en-US" sz="1200">
                <a:latin typeface="Calibri" charset="0"/>
              </a:rPr>
              <a:pPr eaLnBrk="1" hangingPunct="1"/>
              <a:t>23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3B3221-65C4-344E-8C4C-CBCEE0BAE9F5}" type="slidenum">
              <a:rPr lang="en-US" sz="1200">
                <a:latin typeface="Calibri" charset="0"/>
              </a:rPr>
              <a:pPr eaLnBrk="1" hangingPunct="1"/>
              <a:t>24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2E591CD-B3C2-214B-8C31-44F300D87356}" type="slidenum">
              <a:rPr lang="en-US" sz="1200">
                <a:latin typeface="Calibri" charset="0"/>
              </a:rPr>
              <a:pPr eaLnBrk="1" hangingPunct="1"/>
              <a:t>25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F2DB5C6-206D-7742-8F79-915470A6D350}" type="slidenum">
              <a:rPr lang="en-US" sz="1200">
                <a:latin typeface="Calibri" charset="0"/>
              </a:rPr>
              <a:pPr eaLnBrk="1" hangingPunct="1"/>
              <a:t>26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775FAD-E6DE-C546-B052-D1F80316CE6D}" type="slidenum">
              <a:rPr lang="en-US" sz="1200">
                <a:latin typeface="Calibri" charset="0"/>
              </a:rPr>
              <a:pPr eaLnBrk="1" hangingPunct="1"/>
              <a:t>27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0956C6-E891-C746-852B-E7A1E491FC26}" type="slidenum">
              <a:rPr lang="en-US" sz="1200">
                <a:latin typeface="Calibri" charset="0"/>
              </a:rPr>
              <a:pPr eaLnBrk="1" hangingPunct="1"/>
              <a:t>28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785AF6A-D036-0140-A2B3-3E8EF9454C9C}" type="slidenum">
              <a:rPr lang="en-US" sz="1200">
                <a:latin typeface="Calibri" charset="0"/>
              </a:rPr>
              <a:pPr eaLnBrk="1" hangingPunct="1"/>
              <a:t>29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84AFBE0-449E-1940-88D6-37BCF1BAEFF5}" type="slidenum">
              <a:rPr lang="en-US" sz="1200">
                <a:latin typeface="Calibri" charset="0"/>
              </a:rPr>
              <a:pPr eaLnBrk="1" hangingPunct="1"/>
              <a:t>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BC9A02-640D-964E-85FF-EDF0653A0883}" type="slidenum">
              <a:rPr lang="en-US" sz="1200">
                <a:latin typeface="Calibri" charset="0"/>
              </a:rPr>
              <a:pPr eaLnBrk="1" hangingPunct="1"/>
              <a:t>30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3598663-113F-564D-9F25-290BF0CC250F}" type="slidenum">
              <a:rPr lang="en-US" sz="1200">
                <a:latin typeface="Calibri" charset="0"/>
              </a:rPr>
              <a:pPr eaLnBrk="1" hangingPunct="1"/>
              <a:t>31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59A47F0-2928-7845-A010-1234EABEB763}" type="slidenum">
              <a:rPr lang="en-US" sz="1200">
                <a:latin typeface="Calibri" charset="0"/>
              </a:rPr>
              <a:pPr eaLnBrk="1" hangingPunct="1"/>
              <a:t>32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9EF517-6E84-3942-BE2C-0E7D13393C66}" type="slidenum">
              <a:rPr lang="en-US" sz="1200">
                <a:latin typeface="Calibri" charset="0"/>
              </a:rPr>
              <a:pPr eaLnBrk="1" hangingPunct="1"/>
              <a:t>33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FFC9FE-4E30-D544-9B90-CB9DC1FE35B0}" type="slidenum">
              <a:rPr lang="en-US" sz="1200">
                <a:latin typeface="Calibri" charset="0"/>
              </a:rPr>
              <a:pPr eaLnBrk="1" hangingPunct="1"/>
              <a:t>34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F06497A-4781-484F-A89D-B786B2493C26}" type="slidenum">
              <a:rPr lang="en-US" sz="1200">
                <a:latin typeface="Calibri" charset="0"/>
              </a:rPr>
              <a:pPr eaLnBrk="1" hangingPunct="1"/>
              <a:t>35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B5605D-7F75-3B46-846E-DDEC5EBB5376}" type="slidenum">
              <a:rPr lang="en-US" sz="1200">
                <a:latin typeface="Calibri" charset="0"/>
              </a:rPr>
              <a:pPr eaLnBrk="1" hangingPunct="1"/>
              <a:t>36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ABF67D4-6DD4-0849-9B22-719459DA30B2}" type="slidenum">
              <a:rPr lang="en-US" sz="1200">
                <a:latin typeface="Calibri" charset="0"/>
              </a:rPr>
              <a:pPr eaLnBrk="1" hangingPunct="1"/>
              <a:t>37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1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1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9B044B-C6C5-274A-B5B7-FEAE2D18F650}" type="slidenum">
              <a:rPr lang="en-US" sz="1200">
                <a:latin typeface="Calibri" charset="0"/>
              </a:rPr>
              <a:pPr eaLnBrk="1" hangingPunct="1"/>
              <a:t>38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1B5AA71-2758-6741-A3AC-B0AC9B7C0178}" type="slidenum">
              <a:rPr lang="en-US" sz="1200">
                <a:latin typeface="Calibri" charset="0"/>
              </a:rPr>
              <a:pPr eaLnBrk="1" hangingPunct="1"/>
              <a:t>39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0C82B87-08B9-4C4F-BC45-B5F709090148}" type="slidenum">
              <a:rPr lang="en-US" sz="1200">
                <a:latin typeface="Calibri" charset="0"/>
              </a:rPr>
              <a:pPr eaLnBrk="1" hangingPunct="1"/>
              <a:t>4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42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2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1A9B77-622D-7B4B-A29A-74AA07D179BF}" type="slidenum">
              <a:rPr lang="en-US" sz="1200">
                <a:latin typeface="Calibri" charset="0"/>
              </a:rPr>
              <a:pPr eaLnBrk="1" hangingPunct="1"/>
              <a:t>40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2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2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B95B37C-A6B6-F549-8DA3-C3C2BD3BF22F}" type="slidenum">
              <a:rPr lang="en-US" sz="1200">
                <a:latin typeface="Calibri" charset="0"/>
              </a:rPr>
              <a:pPr eaLnBrk="1" hangingPunct="1"/>
              <a:t>41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3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8ED63C8-85FD-3849-9ACB-784FBB5067D6}" type="slidenum">
              <a:rPr lang="en-US" sz="1200">
                <a:latin typeface="Calibri" charset="0"/>
              </a:rPr>
              <a:pPr eaLnBrk="1" hangingPunct="1"/>
              <a:t>42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3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4F97F3-96ED-F940-88AF-D99A0D595936}" type="slidenum">
              <a:rPr lang="en-US" sz="1200">
                <a:latin typeface="Calibri" charset="0"/>
              </a:rPr>
              <a:pPr eaLnBrk="1" hangingPunct="1"/>
              <a:t>43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4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14631E-04C0-DB4D-B76E-4E97433071B7}" type="slidenum">
              <a:rPr lang="en-US" sz="1200">
                <a:latin typeface="Calibri" charset="0"/>
              </a:rPr>
              <a:pPr eaLnBrk="1" hangingPunct="1"/>
              <a:t>44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4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4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44886FE-A4AA-AE4B-92E6-640E97FA4AAB}" type="slidenum">
              <a:rPr lang="en-US" sz="1200">
                <a:latin typeface="Calibri" charset="0"/>
              </a:rPr>
              <a:pPr eaLnBrk="1" hangingPunct="1"/>
              <a:t>45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64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4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3586D04-40B0-404E-A324-DE3D5161C4A2}" type="slidenum">
              <a:rPr lang="en-US" sz="1200">
                <a:latin typeface="Calibri" charset="0"/>
              </a:rPr>
              <a:pPr eaLnBrk="1" hangingPunct="1"/>
              <a:t>46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85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8CFCD0-ED2D-D44F-877C-99E3B89AD177}" type="slidenum">
              <a:rPr lang="en-US" sz="1200">
                <a:latin typeface="Calibri" charset="0"/>
              </a:rPr>
              <a:pPr eaLnBrk="1" hangingPunct="1"/>
              <a:t>47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5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444B08F-6A93-5D45-9FF0-03370008DEEC}" type="slidenum">
              <a:rPr lang="en-US" sz="1200">
                <a:latin typeface="Calibri" charset="0"/>
              </a:rPr>
              <a:pPr eaLnBrk="1" hangingPunct="1"/>
              <a:t>48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6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8D6F0B0-422B-8E4B-A306-5DFD8F1E55DD}" type="slidenum">
              <a:rPr lang="en-US" sz="1200">
                <a:latin typeface="Calibri" charset="0"/>
              </a:rPr>
              <a:pPr eaLnBrk="1" hangingPunct="1"/>
              <a:t>49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6512D3D-1DA5-B945-8971-9476F982752B}" type="slidenum">
              <a:rPr lang="en-US" sz="1200">
                <a:latin typeface="Calibri" charset="0"/>
              </a:rPr>
              <a:pPr eaLnBrk="1" hangingPunct="1"/>
              <a:t>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46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6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F02AD99-A2BE-F447-A327-E1D906B1A961}" type="slidenum">
              <a:rPr lang="en-US" sz="1200">
                <a:latin typeface="Calibri" charset="0"/>
              </a:rPr>
              <a:pPr eaLnBrk="1" hangingPunct="1"/>
              <a:t>50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0F77A50-8CD2-1847-BA74-24C1A04BAD2A}" type="slidenum">
              <a:rPr lang="en-US" sz="1200">
                <a:latin typeface="Calibri" charset="0"/>
              </a:rPr>
              <a:pPr eaLnBrk="1" hangingPunct="1"/>
              <a:t>51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87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7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BDAC9E9-7ED0-984E-B8ED-19D30F8A6857}" type="slidenum">
              <a:rPr lang="en-US" sz="1200">
                <a:latin typeface="Calibri" charset="0"/>
              </a:rPr>
              <a:pPr eaLnBrk="1" hangingPunct="1"/>
              <a:t>52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08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08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F7F7C8-5E90-ED43-B96F-4103C2CA8F36}" type="slidenum">
              <a:rPr lang="en-US" sz="1200">
                <a:latin typeface="Calibri" charset="0"/>
              </a:rPr>
              <a:pPr eaLnBrk="1" hangingPunct="1"/>
              <a:t>53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8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E05703-1E8C-FA45-9D4B-A7E5FE175CAC}" type="slidenum">
              <a:rPr lang="en-US" sz="1200">
                <a:latin typeface="Calibri" charset="0"/>
              </a:rPr>
              <a:pPr eaLnBrk="1" hangingPunct="1"/>
              <a:t>54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49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49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85463F-4D6C-5043-8E41-3326F453767E}" type="slidenum">
              <a:rPr lang="en-US" sz="1200">
                <a:latin typeface="Calibri" charset="0"/>
              </a:rPr>
              <a:pPr eaLnBrk="1" hangingPunct="1"/>
              <a:t>55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69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6206503-A298-B943-B627-DC1731352667}" type="slidenum">
              <a:rPr lang="en-US" sz="1200">
                <a:latin typeface="Calibri" charset="0"/>
              </a:rPr>
              <a:pPr eaLnBrk="1" hangingPunct="1"/>
              <a:t>56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0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90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6336FE5-3AFD-204B-874F-2BF109E3A8E0}" type="slidenum">
              <a:rPr lang="en-US" sz="1200">
                <a:latin typeface="Calibri" charset="0"/>
              </a:rPr>
              <a:pPr eaLnBrk="1" hangingPunct="1"/>
              <a:t>57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287368-91FA-3640-BB92-D0E2AF44F359}" type="slidenum">
              <a:rPr lang="en-US" sz="1200">
                <a:latin typeface="Calibri" charset="0"/>
              </a:rPr>
              <a:pPr eaLnBrk="1" hangingPunct="1"/>
              <a:t>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CBA7404-13B6-3541-842C-B374BD077248}" type="slidenum">
              <a:rPr lang="en-US" sz="1200">
                <a:latin typeface="Calibri" charset="0"/>
              </a:rPr>
              <a:pPr eaLnBrk="1" hangingPunct="1"/>
              <a:t>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6211B8C-45A9-A94D-8F16-27DBEC9F7E9C}" type="slidenum">
              <a:rPr lang="en-US" sz="1200">
                <a:latin typeface="Calibri" charset="0"/>
              </a:rPr>
              <a:pPr eaLnBrk="1" hangingPunct="1"/>
              <a:t>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86E7CD-BA6E-7B48-AD98-B4009662DE1F}" type="slidenum">
              <a:rPr lang="en-US" sz="1200">
                <a:latin typeface="Calibri" charset="0"/>
              </a:rPr>
              <a:pPr eaLnBrk="1" hangingPunct="1"/>
              <a:t>9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0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288278-F9D4-F949-AC80-891750AEB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27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D5CD24-67F2-FC43-A0E6-92CB1E376A9A}" type="datetime1">
              <a:rPr lang="en-US"/>
              <a:pPr>
                <a:defRPr/>
              </a:pPr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CB03BC-AEB7-5443-B35F-5AA7068BF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96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a typeface="+mn-ea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5970E4-1513-2C42-A92A-C5DFBCFE2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1FD8F1-41E3-AB41-81BA-3C8DFB2FA509}" type="datetime1">
              <a:rPr lang="en-US"/>
              <a:pPr>
                <a:defRPr/>
              </a:pPr>
              <a:t>6/21/15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39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37B048-696A-1D46-8401-44A35EAF669D}" type="datetime1">
              <a:rPr lang="en-US"/>
              <a:pPr>
                <a:defRPr/>
              </a:pPr>
              <a:t>6/21/15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02A9A-9677-4248-BBF7-0CDF97285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10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a typeface="+mn-ea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9C3607-567D-E248-A6E4-DE244483327A}" type="datetime1">
              <a:rPr lang="en-US"/>
              <a:pPr>
                <a:defRPr/>
              </a:pPr>
              <a:t>6/21/15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B2CBB-C7BE-EC4D-94CD-95B384824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73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7B621A-CAEF-9842-BB12-5343122D0258}" type="datetime1">
              <a:rPr lang="en-US"/>
              <a:pPr>
                <a:defRPr/>
              </a:pPr>
              <a:t>6/21/15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021C1C-A242-2644-98F1-C1EE78239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47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a typeface="+mn-ea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16076B-F5AA-2344-9452-73F16F3D9DC5}" type="datetime1">
              <a:rPr lang="en-US"/>
              <a:pPr>
                <a:defRPr/>
              </a:pPr>
              <a:t>6/21/15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4A0FFC-FE56-BA48-B976-99DCD1427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00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75388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331562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a typeface="+mn-ea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E20FFD-982D-554A-AF91-8319D1F80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325FD6-A906-AC48-A595-BD17607C7039}" type="datetime1">
              <a:rPr lang="en-US"/>
              <a:pPr>
                <a:defRPr/>
              </a:pPr>
              <a:t>6/21/15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22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a typeface="+mn-ea"/>
              <a:cs typeface="Arial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7A28FA-4EF8-BD45-9D35-7E8323AD0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0F982F-33EF-804A-B258-C9ABF0B767B2}" type="datetime1">
              <a:rPr lang="en-US"/>
              <a:pPr>
                <a:defRPr/>
              </a:pPr>
              <a:t>6/21/15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55881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6B1209D0-28D2-C04A-BBA3-D9AB40BADBA9}" type="datetime1">
              <a:rPr lang="en-US"/>
              <a:pPr>
                <a:defRPr/>
              </a:pPr>
              <a:t>6/21/15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a typeface="+mn-ea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smtClean="0">
                <a:solidFill>
                  <a:srgbClr val="7B9899"/>
                </a:solidFill>
                <a:cs typeface="Arial" charset="0"/>
              </a:defRPr>
            </a:lvl1pPr>
          </a:lstStyle>
          <a:p>
            <a:pPr>
              <a:defRPr/>
            </a:pPr>
            <a:fld id="{E3A82693-0317-B94F-8B3E-61FC18127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7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"/>
        <a:defRPr sz="22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charset="0"/>
        <a:buChar char="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charset="0"/>
        <a:buChar char=""/>
        <a:defRPr sz="2000"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172200"/>
            <a:ext cx="9144000" cy="457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 cap="none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  <a:cs typeface="Tahoma" charset="0"/>
              </a:rPr>
              <a:t>© Brent Coley 2008  |  </a:t>
            </a:r>
            <a:r>
              <a:rPr lang="en-US" sz="2600" cap="none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ＭＳ Ｐゴシック" charset="0"/>
                <a:cs typeface="Tahoma" charset="0"/>
              </a:rPr>
              <a:t>www.mrcoley.com</a:t>
            </a:r>
            <a:endParaRPr lang="en-US" sz="2600" cap="none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ＭＳ Ｐゴシック" charset="0"/>
              <a:cs typeface="Tahoma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500" cap="none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90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8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  <a:ea typeface="ＭＳ Ｐゴシック" charset="0"/>
                <a:cs typeface="Tahoma" charset="0"/>
              </a:rPr>
              <a:t>Name That Verb!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2971800"/>
            <a:ext cx="8991600" cy="28622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buFont typeface="Arial" charset="0"/>
              <a:buChar char="•"/>
              <a:defRPr/>
            </a:pPr>
            <a:r>
              <a:rPr lang="en-US" sz="6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Tahoma" charset="0"/>
              </a:rPr>
              <a:t> Action Verbs</a:t>
            </a:r>
          </a:p>
          <a:p>
            <a:pPr algn="ctr" eaLnBrk="1" hangingPunct="1">
              <a:buFont typeface="Arial" charset="0"/>
              <a:buChar char="•"/>
              <a:defRPr/>
            </a:pPr>
            <a:r>
              <a:rPr lang="en-US" sz="6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Tahoma" charset="0"/>
              </a:rPr>
              <a:t> Linking Verbs</a:t>
            </a:r>
          </a:p>
          <a:p>
            <a:pPr algn="ctr" eaLnBrk="1" hangingPunct="1">
              <a:buFont typeface="Arial" charset="0"/>
              <a:buChar char="•"/>
              <a:defRPr/>
            </a:pPr>
            <a:r>
              <a:rPr lang="en-US" sz="6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Tahoma" charset="0"/>
              </a:rPr>
              <a:t> Helping/Main Verbs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81000"/>
            <a:ext cx="8839200" cy="56324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7200" b="1" u="sng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Practice Time</a:t>
            </a:r>
          </a:p>
          <a:p>
            <a:pPr algn="ctr" eaLnBrk="1" hangingPunct="1">
              <a:defRPr/>
            </a:pPr>
            <a:r>
              <a:rPr lang="en-US" sz="72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In the following sentences, see if you can identify the verb.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81200"/>
            <a:ext cx="8839200" cy="23082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72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Ready?</a:t>
            </a:r>
          </a:p>
          <a:p>
            <a:pPr algn="ctr" eaLnBrk="1" hangingPunct="1">
              <a:defRPr/>
            </a:pPr>
            <a:r>
              <a:rPr lang="en-US" sz="72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Let</a:t>
            </a:r>
            <a:r>
              <a:rPr lang="ja-JP" altLang="en-US" sz="72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’</a:t>
            </a:r>
            <a:r>
              <a:rPr lang="en-US" sz="72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s get started!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4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They are watching television.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4154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They </a:t>
            </a:r>
            <a:r>
              <a:rPr lang="en-US" sz="6600" b="1" u="sng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are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</a:t>
            </a:r>
            <a:r>
              <a:rPr lang="en-US" sz="6600" b="1" u="sng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watching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television.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are watching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They </a:t>
            </a:r>
            <a:r>
              <a:rPr lang="en-US" sz="6600" b="1" u="sng" smtClean="0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are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</a:t>
            </a:r>
            <a:r>
              <a:rPr lang="en-US" sz="6600" b="1" u="sng" smtClean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watching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television.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are watching</a:t>
            </a: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Type: </a:t>
            </a:r>
            <a:r>
              <a:rPr lang="en-US" sz="6600" b="1" smtClean="0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helping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/</a:t>
            </a:r>
            <a:r>
              <a:rPr lang="en-US" sz="66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main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4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Frank was tired after work.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4154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Frank </a:t>
            </a:r>
            <a:r>
              <a:rPr lang="en-US" sz="6600" b="1" u="sng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was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tired after work.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was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Frank </a:t>
            </a:r>
            <a:r>
              <a:rPr lang="en-US" sz="6600" b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was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tired after work.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was</a:t>
            </a: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Type: </a:t>
            </a:r>
            <a:r>
              <a:rPr lang="en-US" sz="6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linking verb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4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My dad drove his car to the store.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4154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My dad </a:t>
            </a:r>
            <a:r>
              <a:rPr lang="en-US" sz="6600" b="1" u="sng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drove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his car to the store.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drove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914400"/>
            <a:ext cx="8839200" cy="45243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72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There are different types of verbs.  Some show action, and some don</a:t>
            </a:r>
            <a:r>
              <a:rPr lang="ja-JP" altLang="en-US" sz="72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’</a:t>
            </a:r>
            <a:r>
              <a:rPr lang="en-US" sz="72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My dad </a:t>
            </a:r>
            <a:r>
              <a:rPr lang="en-US" sz="6600" b="1" u="sng" smtClean="0">
                <a:solidFill>
                  <a:srgbClr val="00B05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drove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his car to the store.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drove</a:t>
            </a: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Type: </a:t>
            </a:r>
            <a:r>
              <a:rPr lang="en-US" sz="66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action verb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4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i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Finding Nemo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is her favorite movie.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4154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i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Finding Nemo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</a:t>
            </a:r>
            <a:r>
              <a:rPr lang="en-US" sz="6600" b="1" u="sng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is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her favorite movie.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is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i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Finding Nemo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</a:t>
            </a:r>
            <a:r>
              <a:rPr lang="en-US" sz="6600" b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is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her favorite movie.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is</a:t>
            </a: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Type: </a:t>
            </a:r>
            <a:r>
              <a:rPr lang="en-US" sz="6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linking verb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4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I did my homework right after school.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4154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I </a:t>
            </a:r>
            <a:r>
              <a:rPr lang="en-US" sz="6600" b="1" u="sng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did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my homework right after school.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did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I </a:t>
            </a:r>
            <a:r>
              <a:rPr lang="en-US" sz="6600" b="1" u="sng" smtClean="0">
                <a:solidFill>
                  <a:srgbClr val="00B05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did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my homework right after school.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did</a:t>
            </a: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Type: </a:t>
            </a:r>
            <a:r>
              <a:rPr lang="en-US" sz="66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action verb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3140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Ann was cooking dinner in the kitchen.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Ann </a:t>
            </a:r>
            <a:r>
              <a:rPr lang="en-US" sz="6600" b="1" u="sng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was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</a:t>
            </a:r>
            <a:r>
              <a:rPr lang="en-US" sz="6600" b="1" u="sng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cooking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dinner in the kitchen.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was cooking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6186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Ann </a:t>
            </a:r>
            <a:r>
              <a:rPr lang="en-US" sz="6600" b="1" u="sng" smtClean="0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was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</a:t>
            </a:r>
            <a:r>
              <a:rPr lang="en-US" sz="6600" b="1" u="sng" smtClean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cooking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dinner in the kitchen.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was cooking</a:t>
            </a: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Type: </a:t>
            </a:r>
            <a:r>
              <a:rPr lang="en-US" sz="6600" b="1" smtClean="0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helping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/</a:t>
            </a:r>
            <a:r>
              <a:rPr lang="en-US" sz="66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main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75707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72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An </a:t>
            </a:r>
            <a:r>
              <a:rPr lang="en-US" sz="7200" b="1" u="sng" smtClean="0">
                <a:solidFill>
                  <a:srgbClr val="00B05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action verb</a:t>
            </a:r>
            <a:r>
              <a:rPr lang="en-US" sz="72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shows action.  It tells what the subject of the sentence does.</a:t>
            </a:r>
          </a:p>
          <a:p>
            <a:pPr algn="ctr" eaLnBrk="1" hangingPunct="1">
              <a:defRPr/>
            </a:pPr>
            <a:endParaRPr lang="en-US" sz="60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4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The boys were playing in the park.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4154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The boys </a:t>
            </a:r>
            <a:r>
              <a:rPr lang="en-US" sz="6600" b="1" u="sng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were playing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in the park.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were playing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The boys </a:t>
            </a:r>
            <a:r>
              <a:rPr lang="en-US" sz="6600" b="1" u="sng" smtClean="0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were</a:t>
            </a:r>
            <a:r>
              <a:rPr lang="en-US" sz="6600" b="1" u="sng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</a:t>
            </a:r>
            <a:r>
              <a:rPr lang="en-US" sz="6600" b="1" u="sng" smtClean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playing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in the park.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were playing</a:t>
            </a: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Type: </a:t>
            </a:r>
            <a:r>
              <a:rPr lang="en-US" sz="6600" b="1" smtClean="0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helping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/</a:t>
            </a:r>
            <a:r>
              <a:rPr lang="en-US" sz="66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main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4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Sarah competed in the track meet.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4154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Sarah </a:t>
            </a:r>
            <a:r>
              <a:rPr lang="en-US" sz="6600" b="1" u="sng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competed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in the track meet.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competed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Sarah </a:t>
            </a:r>
            <a:r>
              <a:rPr lang="en-US" sz="6600" b="1" u="sng" smtClean="0">
                <a:solidFill>
                  <a:srgbClr val="00B05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competed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in the track meet.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competed</a:t>
            </a: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Type: </a:t>
            </a:r>
            <a:r>
              <a:rPr lang="en-US" sz="66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action verb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4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The ocean water tastes salty.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4154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The ocean water </a:t>
            </a:r>
            <a:r>
              <a:rPr lang="en-US" sz="6600" b="1" u="sng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tastes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salty.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tastes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The ocean water </a:t>
            </a:r>
            <a:r>
              <a:rPr lang="en-US" sz="6600" b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tastes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salty.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tastes</a:t>
            </a: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Type: </a:t>
            </a:r>
            <a:r>
              <a:rPr lang="en-US" sz="6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linking verb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4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Thomas raised his hand.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88646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7200" b="1" u="sng" smtClean="0">
                <a:solidFill>
                  <a:srgbClr val="00B05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Action Verbs</a:t>
            </a:r>
            <a:endParaRPr lang="en-US" sz="7200" b="1" smtClean="0">
              <a:solidFill>
                <a:srgbClr val="00B05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algn="ctr" eaLnBrk="1" hangingPunct="1">
              <a:defRPr/>
            </a:pPr>
            <a:endParaRPr lang="en-US" sz="60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algn="ctr" eaLnBrk="1" hangingPunct="1">
              <a:defRPr/>
            </a:pP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Bill </a:t>
            </a:r>
            <a:r>
              <a:rPr lang="en-US" sz="60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hit</a:t>
            </a: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the ball.</a:t>
            </a:r>
          </a:p>
          <a:p>
            <a:pPr algn="ctr" eaLnBrk="1" hangingPunct="1">
              <a:defRPr/>
            </a:pP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The cat </a:t>
            </a:r>
            <a:r>
              <a:rPr lang="en-US" sz="60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purred</a:t>
            </a: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softly.</a:t>
            </a:r>
          </a:p>
          <a:p>
            <a:pPr algn="ctr" eaLnBrk="1" hangingPunct="1">
              <a:defRPr/>
            </a:pP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I </a:t>
            </a:r>
            <a:r>
              <a:rPr lang="en-US" sz="60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walk</a:t>
            </a: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to school.</a:t>
            </a:r>
          </a:p>
          <a:p>
            <a:pPr algn="ctr" eaLnBrk="1" hangingPunct="1">
              <a:defRPr/>
            </a:pP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Susan </a:t>
            </a:r>
            <a:r>
              <a:rPr lang="en-US" sz="60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spoke</a:t>
            </a: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to me.</a:t>
            </a:r>
          </a:p>
          <a:p>
            <a:pPr algn="ctr" eaLnBrk="1" hangingPunct="1">
              <a:defRPr/>
            </a:pPr>
            <a:endParaRPr lang="en-US" sz="72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algn="ctr" eaLnBrk="1" hangingPunct="1">
              <a:defRPr/>
            </a:pPr>
            <a:endParaRPr lang="en-US" sz="60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4154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Thomas </a:t>
            </a:r>
            <a:r>
              <a:rPr lang="en-US" sz="6600" b="1" u="sng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raised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his hand.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raised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Thomas </a:t>
            </a:r>
            <a:r>
              <a:rPr lang="en-US" sz="6600" b="1" u="sng" smtClean="0">
                <a:solidFill>
                  <a:srgbClr val="00B05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raised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his hand.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raised</a:t>
            </a: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Type: </a:t>
            </a:r>
            <a:r>
              <a:rPr lang="en-US" sz="66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action verb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3140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The teacher answered his question.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The teacher </a:t>
            </a:r>
            <a:r>
              <a:rPr lang="en-US" sz="6600" b="1" u="sng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answered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his question.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answered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6186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The teacher </a:t>
            </a:r>
            <a:r>
              <a:rPr lang="en-US" sz="6600" b="1" u="sng" smtClean="0">
                <a:solidFill>
                  <a:srgbClr val="00B05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answered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his question.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answered</a:t>
            </a: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Type: </a:t>
            </a:r>
            <a:r>
              <a:rPr lang="en-US" sz="66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action verb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3140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Randy is studying for his grammar test.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Randy </a:t>
            </a:r>
            <a:r>
              <a:rPr lang="en-US" sz="6600" b="1" u="sng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is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</a:t>
            </a:r>
            <a:r>
              <a:rPr lang="en-US" sz="6600" b="1" u="sng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studying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for his grammar test.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is studying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6186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Randy </a:t>
            </a:r>
            <a:r>
              <a:rPr lang="en-US" sz="6600" b="1" u="sng" smtClean="0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is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</a:t>
            </a:r>
            <a:r>
              <a:rPr lang="en-US" sz="6600" b="1" u="sng" smtClean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studying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for his grammar test.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is studying</a:t>
            </a: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Type: </a:t>
            </a:r>
            <a:r>
              <a:rPr lang="en-US" sz="6600" b="1" smtClean="0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helping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/</a:t>
            </a:r>
            <a:r>
              <a:rPr lang="en-US" sz="66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main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4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They will be late to the party.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4154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They </a:t>
            </a:r>
            <a:r>
              <a:rPr lang="en-US" sz="6600" b="1" u="sng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will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</a:t>
            </a:r>
            <a:r>
              <a:rPr lang="en-US" sz="6600" b="1" u="sng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be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late to the party.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will be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6324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72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A </a:t>
            </a:r>
            <a:r>
              <a:rPr lang="en-US" sz="7200" b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linking verb</a:t>
            </a:r>
            <a:r>
              <a:rPr lang="en-US" sz="72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links, or connects, the subject to the predicate.  It does not show action.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They </a:t>
            </a:r>
            <a:r>
              <a:rPr lang="en-US" sz="6600" b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will</a:t>
            </a:r>
            <a:r>
              <a:rPr lang="en-US" sz="6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</a:t>
            </a:r>
            <a:r>
              <a:rPr lang="en-US" sz="6600" b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be</a:t>
            </a:r>
            <a:r>
              <a:rPr lang="en-US" sz="6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late to the party.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will be</a:t>
            </a: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Type: </a:t>
            </a:r>
            <a:r>
              <a:rPr lang="en-US" sz="6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linking verb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4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I am thirsty after all that running.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4154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I </a:t>
            </a:r>
            <a:r>
              <a:rPr lang="en-US" sz="6600" b="1" u="sng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am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thirsty after all that running.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am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I </a:t>
            </a:r>
            <a:r>
              <a:rPr lang="en-US" sz="6600" b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am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thirsty after all that running.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am</a:t>
            </a: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Type: </a:t>
            </a:r>
            <a:r>
              <a:rPr lang="en-US" sz="6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linking verb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2124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We have learned a lot about verbs.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4154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We </a:t>
            </a:r>
            <a:r>
              <a:rPr lang="en-US" sz="6600" b="1" u="sng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have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</a:t>
            </a:r>
            <a:r>
              <a:rPr lang="en-US" sz="6600" b="1" u="sng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learned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a lot about verbs.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have learned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1704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We </a:t>
            </a:r>
            <a:r>
              <a:rPr lang="en-US" sz="6600" b="1" u="sng" smtClean="0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have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</a:t>
            </a:r>
            <a:r>
              <a:rPr lang="en-US" sz="6600" b="1" u="sng" smtClean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learned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a lot about verbs.</a:t>
            </a: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Verb: have learned</a:t>
            </a:r>
          </a:p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Type: </a:t>
            </a:r>
            <a:r>
              <a:rPr lang="en-US" sz="6600" b="1" smtClean="0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helping</a:t>
            </a:r>
            <a:r>
              <a:rPr lang="en-US" sz="66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/</a:t>
            </a:r>
            <a:r>
              <a:rPr lang="en-US" sz="66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main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514600"/>
            <a:ext cx="8839200" cy="12001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72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Great job!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79406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7200" b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Common Linking Verbs</a:t>
            </a:r>
            <a:endParaRPr lang="en-US" sz="7200" b="1" smtClean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algn="ctr" eaLnBrk="1" hangingPunct="1">
              <a:defRPr/>
            </a:pPr>
            <a:endParaRPr lang="en-US" sz="60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algn="ctr" eaLnBrk="1" hangingPunct="1">
              <a:defRPr/>
            </a:pP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am     is    are    was</a:t>
            </a:r>
          </a:p>
          <a:p>
            <a:pPr algn="ctr" eaLnBrk="1" hangingPunct="1">
              <a:defRPr/>
            </a:pP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were    be    been</a:t>
            </a:r>
          </a:p>
          <a:p>
            <a:pPr algn="ctr" eaLnBrk="1" hangingPunct="1">
              <a:defRPr/>
            </a:pP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seems    feels    tastes</a:t>
            </a:r>
            <a:endParaRPr lang="en-US" sz="72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algn="ctr" eaLnBrk="1" hangingPunct="1">
              <a:defRPr/>
            </a:pPr>
            <a:endParaRPr lang="en-US" sz="60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88646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7200" b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Linking Verbs</a:t>
            </a:r>
            <a:endParaRPr lang="en-US" sz="7200" b="1" smtClean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algn="ctr" eaLnBrk="1" hangingPunct="1">
              <a:defRPr/>
            </a:pPr>
            <a:endParaRPr lang="en-US" sz="60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algn="ctr" eaLnBrk="1" hangingPunct="1">
              <a:defRPr/>
            </a:pP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We </a:t>
            </a:r>
            <a:r>
              <a:rPr lang="en-US" sz="6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are</a:t>
            </a: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hungry.</a:t>
            </a:r>
          </a:p>
          <a:p>
            <a:pPr algn="ctr" eaLnBrk="1" hangingPunct="1">
              <a:defRPr/>
            </a:pP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He </a:t>
            </a:r>
            <a:r>
              <a:rPr lang="en-US" sz="6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was</a:t>
            </a: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late to school.</a:t>
            </a:r>
          </a:p>
          <a:p>
            <a:pPr algn="ctr" eaLnBrk="1" hangingPunct="1">
              <a:defRPr/>
            </a:pP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The winner </a:t>
            </a:r>
            <a:r>
              <a:rPr lang="en-US" sz="6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is</a:t>
            </a: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Johnny.</a:t>
            </a:r>
          </a:p>
          <a:p>
            <a:pPr algn="ctr" eaLnBrk="1" hangingPunct="1">
              <a:defRPr/>
            </a:pP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The rose </a:t>
            </a:r>
            <a:r>
              <a:rPr lang="en-US" sz="6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smells</a:t>
            </a: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good.</a:t>
            </a:r>
          </a:p>
          <a:p>
            <a:pPr algn="ctr" eaLnBrk="1" hangingPunct="1">
              <a:defRPr/>
            </a:pPr>
            <a:endParaRPr lang="en-US" sz="72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algn="ctr" eaLnBrk="1" hangingPunct="1">
              <a:defRPr/>
            </a:pPr>
            <a:endParaRPr lang="en-US" sz="60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56324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72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A </a:t>
            </a:r>
            <a:r>
              <a:rPr lang="en-US" sz="7200" b="1" smtClean="0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helping verb</a:t>
            </a:r>
            <a:r>
              <a:rPr lang="en-US" sz="7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</a:t>
            </a:r>
            <a:r>
              <a:rPr lang="en-US" sz="72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helps a </a:t>
            </a:r>
            <a:r>
              <a:rPr lang="en-US" sz="72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main verb</a:t>
            </a:r>
            <a:r>
              <a:rPr lang="en-US" sz="72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. The helping verb comes before the main verb.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90487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7200" b="1" u="sng" smtClean="0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Helping</a:t>
            </a:r>
            <a:r>
              <a:rPr lang="en-US" sz="72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/</a:t>
            </a:r>
            <a:r>
              <a:rPr lang="en-US" sz="7200" b="1" u="sng" smtClean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Main</a:t>
            </a:r>
            <a:r>
              <a:rPr lang="en-US" sz="7200" b="1" u="sng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Verbs</a:t>
            </a:r>
            <a:endParaRPr lang="en-US" sz="72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algn="ctr" eaLnBrk="1" hangingPunct="1">
              <a:defRPr/>
            </a:pPr>
            <a:endParaRPr lang="en-US" sz="60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algn="ctr" eaLnBrk="1" hangingPunct="1">
              <a:defRPr/>
            </a:pP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I </a:t>
            </a:r>
            <a:r>
              <a:rPr lang="en-US" sz="6000" b="1" smtClean="0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am</a:t>
            </a: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</a:t>
            </a:r>
            <a:r>
              <a:rPr lang="en-US" sz="60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eating</a:t>
            </a: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my lunch.</a:t>
            </a:r>
          </a:p>
          <a:p>
            <a:pPr algn="ctr" eaLnBrk="1" hangingPunct="1">
              <a:defRPr/>
            </a:pP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Ed </a:t>
            </a:r>
            <a:r>
              <a:rPr lang="en-US" sz="6000" b="1" smtClean="0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has</a:t>
            </a: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</a:t>
            </a:r>
            <a:r>
              <a:rPr lang="en-US" sz="60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taken</a:t>
            </a: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the test.</a:t>
            </a:r>
          </a:p>
          <a:p>
            <a:pPr algn="ctr" eaLnBrk="1" hangingPunct="1">
              <a:defRPr/>
            </a:pP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We </a:t>
            </a:r>
            <a:r>
              <a:rPr lang="en-US" sz="6000" b="1" smtClean="0">
                <a:solidFill>
                  <a:srgbClr val="7030A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were</a:t>
            </a: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 </a:t>
            </a:r>
            <a:r>
              <a:rPr lang="en-US" sz="60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talking</a:t>
            </a:r>
            <a:r>
              <a:rPr lang="en-US" sz="60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</a:rPr>
              <a:t>.</a:t>
            </a:r>
          </a:p>
          <a:p>
            <a:pPr algn="ctr" eaLnBrk="1" hangingPunct="1">
              <a:defRPr/>
            </a:pPr>
            <a:endParaRPr lang="en-US" sz="72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algn="ctr" eaLnBrk="1" hangingPunct="1">
              <a:defRPr/>
            </a:pPr>
            <a:endParaRPr lang="en-US" sz="60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  <a:p>
            <a:pPr algn="ctr" eaLnBrk="1" hangingPunct="1">
              <a:defRPr/>
            </a:pPr>
            <a:endParaRPr lang="en-US" sz="6600" b="1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671</TotalTime>
  <Words>735</Words>
  <Application>Microsoft Macintosh PowerPoint</Application>
  <PresentationFormat>On-screen Show (4:3)</PresentationFormat>
  <Paragraphs>216</Paragraphs>
  <Slides>57</Slides>
  <Notes>57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5" baseType="lpstr">
      <vt:lpstr>Arial</vt:lpstr>
      <vt:lpstr>ＭＳ Ｐゴシック</vt:lpstr>
      <vt:lpstr>Georgia</vt:lpstr>
      <vt:lpstr>Wingdings 2</vt:lpstr>
      <vt:lpstr>Wingdings</vt:lpstr>
      <vt:lpstr>Calibri</vt:lpstr>
      <vt:lpstr>Tahoma</vt:lpstr>
      <vt:lpstr>Civic</vt:lpstr>
      <vt:lpstr>Name That Verb!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Verbs and Helping Verbs</dc:title>
  <dc:creator>Coley</dc:creator>
  <cp:lastModifiedBy>Hampton Schools</cp:lastModifiedBy>
  <cp:revision>147</cp:revision>
  <dcterms:created xsi:type="dcterms:W3CDTF">2008-11-04T03:07:36Z</dcterms:created>
  <dcterms:modified xsi:type="dcterms:W3CDTF">2015-06-21T13:07:02Z</dcterms:modified>
</cp:coreProperties>
</file>