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9.xml" ContentType="application/vnd.openxmlformats-officedocument.presentationml.notesSlide+xml"/>
  <Override PartName="/ppt/tags/tag37.xml" ContentType="application/vnd.openxmlformats-officedocument.presentationml.tags+xml"/>
  <Override PartName="/ppt/notesSlides/notesSlide3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1.xml" ContentType="application/vnd.openxmlformats-officedocument.presentationml.notesSlide+xml"/>
  <Override PartName="/ppt/tags/tag40.xml" ContentType="application/vnd.openxmlformats-officedocument.presentationml.tags+xml"/>
  <Override PartName="/ppt/notesSlides/notesSlide32.xml" ContentType="application/vnd.openxmlformats-officedocument.presentationml.notesSlide+xml"/>
  <Override PartName="/ppt/tags/tag41.xml" ContentType="application/vnd.openxmlformats-officedocument.presentationml.tags+xml"/>
  <Override PartName="/ppt/notesSlides/notesSlide33.xml" ContentType="application/vnd.openxmlformats-officedocument.presentationml.notesSlide+xml"/>
  <Override PartName="/ppt/tags/tag42.xml" ContentType="application/vnd.openxmlformats-officedocument.presentationml.tags+xml"/>
  <Override PartName="/ppt/notesSlides/notesSlide3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5.xml" ContentType="application/vnd.openxmlformats-officedocument.presentationml.notesSlide+xml"/>
  <Override PartName="/ppt/tags/tag45.xml" ContentType="application/vnd.openxmlformats-officedocument.presentationml.tags+xml"/>
  <Override PartName="/ppt/notesSlides/notesSlide36.xml" ContentType="application/vnd.openxmlformats-officedocument.presentationml.notesSlide+xml"/>
  <Override PartName="/ppt/tags/tag46.xml" ContentType="application/vnd.openxmlformats-officedocument.presentationml.tags+xml"/>
  <Override PartName="/ppt/notesSlides/notesSlide37.xml" ContentType="application/vnd.openxmlformats-officedocument.presentationml.notesSlide+xml"/>
  <Override PartName="/ppt/tags/tag47.xml" ContentType="application/vnd.openxmlformats-officedocument.presentationml.tags+xml"/>
  <Override PartName="/ppt/notesSlides/notesSlide3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9.xml" ContentType="application/vnd.openxmlformats-officedocument.presentationml.notesSlide+xml"/>
  <Override PartName="/ppt/tags/tag50.xml" ContentType="application/vnd.openxmlformats-officedocument.presentationml.tags+xml"/>
  <Override PartName="/ppt/notesSlides/notesSlide40.xml" ContentType="application/vnd.openxmlformats-officedocument.presentationml.notesSlide+xml"/>
  <Override PartName="/ppt/tags/tag51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42.xml" ContentType="application/vnd.openxmlformats-officedocument.presentationml.notesSlide+xml"/>
  <Override PartName="/ppt/tags/tag53.xml" ContentType="application/vnd.openxmlformats-officedocument.presentationml.tags+xml"/>
  <Override PartName="/ppt/notesSlides/notesSlide43.xml" ContentType="application/vnd.openxmlformats-officedocument.presentationml.notesSlide+xml"/>
  <Override PartName="/ppt/tags/tag54.xml" ContentType="application/vnd.openxmlformats-officedocument.presentationml.tags+xml"/>
  <Override PartName="/ppt/notesSlides/notesSlide44.xml" ContentType="application/vnd.openxmlformats-officedocument.presentationml.notesSlide+xml"/>
  <Override PartName="/ppt/tags/tag55.xml" ContentType="application/vnd.openxmlformats-officedocument.presentationml.tags+xml"/>
  <Override PartName="/ppt/notesSlides/notesSlide45.xml" ContentType="application/vnd.openxmlformats-officedocument.presentationml.notesSlide+xml"/>
  <Override PartName="/ppt/tags/tag56.xml" ContentType="application/vnd.openxmlformats-officedocument.presentationml.tags+xml"/>
  <Override PartName="/ppt/notesSlides/notesSlide46.xml" ContentType="application/vnd.openxmlformats-officedocument.presentationml.notesSlide+xml"/>
  <Override PartName="/ppt/tags/tag57.xml" ContentType="application/vnd.openxmlformats-officedocument.presentationml.tags+xml"/>
  <Override PartName="/ppt/notesSlides/notesSlide4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48.xml" ContentType="application/vnd.openxmlformats-officedocument.presentationml.notesSlide+xml"/>
  <Override PartName="/ppt/tags/tag60.xml" ContentType="application/vnd.openxmlformats-officedocument.presentationml.tags+xml"/>
  <Override PartName="/ppt/notesSlides/notesSlide49.xml" ContentType="application/vnd.openxmlformats-officedocument.presentationml.notesSlide+xml"/>
  <Override PartName="/ppt/tags/tag61.xml" ContentType="application/vnd.openxmlformats-officedocument.presentationml.tags+xml"/>
  <Override PartName="/ppt/notesSlides/notesSlide50.xml" ContentType="application/vnd.openxmlformats-officedocument.presentationml.notesSlide+xml"/>
  <Override PartName="/ppt/tags/tag62.xml" ContentType="application/vnd.openxmlformats-officedocument.presentationml.tags+xml"/>
  <Override PartName="/ppt/notesSlides/notesSlide5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2.xml" ContentType="application/vnd.openxmlformats-officedocument.presentationml.notesSlide+xml"/>
  <Override PartName="/ppt/tags/tag65.xml" ContentType="application/vnd.openxmlformats-officedocument.presentationml.tags+xml"/>
  <Override PartName="/ppt/notesSlides/notesSlide53.xml" ContentType="application/vnd.openxmlformats-officedocument.presentationml.notesSlide+xml"/>
  <Override PartName="/ppt/tags/tag66.xml" ContentType="application/vnd.openxmlformats-officedocument.presentationml.tags+xml"/>
  <Override PartName="/ppt/notesSlides/notesSlide54.xml" ContentType="application/vnd.openxmlformats-officedocument.presentationml.notesSlide+xml"/>
  <Override PartName="/ppt/tags/tag67.xml" ContentType="application/vnd.openxmlformats-officedocument.presentationml.tags+xml"/>
  <Override PartName="/ppt/notesSlides/notesSlide55.xml" ContentType="application/vnd.openxmlformats-officedocument.presentationml.notesSlide+xml"/>
  <Override PartName="/ppt/tags/tag68.xml" ContentType="application/vnd.openxmlformats-officedocument.presentationml.tags+xml"/>
  <Override PartName="/ppt/notesSlides/notesSlide56.xml" ContentType="application/vnd.openxmlformats-officedocument.presentationml.notesSlide+xml"/>
  <Override PartName="/ppt/tags/tag69.xml" ContentType="application/vnd.openxmlformats-officedocument.presentationml.tags+xml"/>
  <Override PartName="/ppt/notesSlides/notesSlide57.xml" ContentType="application/vnd.openxmlformats-officedocument.presentationml.notesSlide+xml"/>
  <Override PartName="/ppt/tags/tag70.xml" ContentType="application/vnd.openxmlformats-officedocument.presentationml.tags+xml"/>
  <Override PartName="/ppt/notesSlides/notesSlide5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9.xml" ContentType="application/vnd.openxmlformats-officedocument.presentationml.notesSlide+xml"/>
  <Override PartName="/ppt/tags/tag73.xml" ContentType="application/vnd.openxmlformats-officedocument.presentationml.tags+xml"/>
  <Override PartName="/ppt/notesSlides/notesSlide6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6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6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63.xml" ContentType="application/vnd.openxmlformats-officedocument.presentationml.notesSlide+xml"/>
  <Override PartName="/ppt/tags/tag84.xml" ContentType="application/vnd.openxmlformats-officedocument.presentationml.tags+xml"/>
  <Override PartName="/ppt/notesSlides/notesSlide64.xml" ContentType="application/vnd.openxmlformats-officedocument.presentationml.notesSlide+xml"/>
  <Override PartName="/ppt/tags/tag85.xml" ContentType="application/vnd.openxmlformats-officedocument.presentationml.tags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7" r:id="rId2"/>
    <p:sldId id="260" r:id="rId3"/>
    <p:sldId id="487" r:id="rId4"/>
    <p:sldId id="374" r:id="rId5"/>
    <p:sldId id="449" r:id="rId6"/>
    <p:sldId id="450" r:id="rId7"/>
    <p:sldId id="390" r:id="rId8"/>
    <p:sldId id="457" r:id="rId9"/>
    <p:sldId id="391" r:id="rId10"/>
    <p:sldId id="395" r:id="rId11"/>
    <p:sldId id="394" r:id="rId12"/>
    <p:sldId id="392" r:id="rId13"/>
    <p:sldId id="381" r:id="rId14"/>
    <p:sldId id="397" r:id="rId15"/>
    <p:sldId id="398" r:id="rId16"/>
    <p:sldId id="399" r:id="rId17"/>
    <p:sldId id="400" r:id="rId18"/>
    <p:sldId id="453" r:id="rId19"/>
    <p:sldId id="382" r:id="rId20"/>
    <p:sldId id="401" r:id="rId21"/>
    <p:sldId id="402" r:id="rId22"/>
    <p:sldId id="403" r:id="rId23"/>
    <p:sldId id="404" r:id="rId24"/>
    <p:sldId id="458" r:id="rId25"/>
    <p:sldId id="459" r:id="rId26"/>
    <p:sldId id="464" r:id="rId27"/>
    <p:sldId id="462" r:id="rId28"/>
    <p:sldId id="463" r:id="rId29"/>
    <p:sldId id="383" r:id="rId30"/>
    <p:sldId id="410" r:id="rId31"/>
    <p:sldId id="411" r:id="rId32"/>
    <p:sldId id="412" r:id="rId33"/>
    <p:sldId id="413" r:id="rId34"/>
    <p:sldId id="385" r:id="rId35"/>
    <p:sldId id="414" r:id="rId36"/>
    <p:sldId id="415" r:id="rId37"/>
    <p:sldId id="386" r:id="rId38"/>
    <p:sldId id="428" r:id="rId39"/>
    <p:sldId id="429" r:id="rId40"/>
    <p:sldId id="430" r:id="rId41"/>
    <p:sldId id="431" r:id="rId42"/>
    <p:sldId id="387" r:id="rId43"/>
    <p:sldId id="432" r:id="rId44"/>
    <p:sldId id="465" r:id="rId45"/>
    <p:sldId id="434" r:id="rId46"/>
    <p:sldId id="435" r:id="rId47"/>
    <p:sldId id="389" r:id="rId48"/>
    <p:sldId id="436" r:id="rId49"/>
    <p:sldId id="437" r:id="rId50"/>
    <p:sldId id="467" r:id="rId51"/>
    <p:sldId id="443" r:id="rId52"/>
    <p:sldId id="448" r:id="rId53"/>
    <p:sldId id="466" r:id="rId54"/>
    <p:sldId id="468" r:id="rId55"/>
    <p:sldId id="438" r:id="rId56"/>
    <p:sldId id="441" r:id="rId57"/>
    <p:sldId id="455" r:id="rId58"/>
    <p:sldId id="440" r:id="rId59"/>
    <p:sldId id="439" r:id="rId60"/>
    <p:sldId id="469" r:id="rId61"/>
    <p:sldId id="470" r:id="rId62"/>
    <p:sldId id="454" r:id="rId63"/>
    <p:sldId id="471" r:id="rId64"/>
    <p:sldId id="472" r:id="rId65"/>
    <p:sldId id="475" r:id="rId66"/>
    <p:sldId id="476" r:id="rId67"/>
    <p:sldId id="482" r:id="rId68"/>
    <p:sldId id="480" r:id="rId69"/>
    <p:sldId id="481" r:id="rId70"/>
    <p:sldId id="456" r:id="rId71"/>
    <p:sldId id="473" r:id="rId72"/>
    <p:sldId id="474" r:id="rId73"/>
    <p:sldId id="490" r:id="rId74"/>
    <p:sldId id="451" r:id="rId75"/>
    <p:sldId id="484" r:id="rId76"/>
    <p:sldId id="452" r:id="rId77"/>
    <p:sldId id="489" r:id="rId78"/>
    <p:sldId id="485" r:id="rId79"/>
    <p:sldId id="483" r:id="rId80"/>
    <p:sldId id="486" r:id="rId81"/>
    <p:sldId id="488" r:id="rId82"/>
    <p:sldId id="266" r:id="rId83"/>
    <p:sldId id="267" r:id="rId84"/>
    <p:sldId id="265" r:id="rId85"/>
  </p:sldIdLst>
  <p:sldSz cx="9144000" cy="6858000" type="screen4x3"/>
  <p:notesSz cx="6858000" cy="9144000"/>
  <p:custDataLst>
    <p:tags r:id="rId8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FF3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18" autoAdjust="0"/>
    <p:restoredTop sz="86377" autoAdjust="0"/>
  </p:normalViewPr>
  <p:slideViewPr>
    <p:cSldViewPr>
      <p:cViewPr>
        <p:scale>
          <a:sx n="70" d="100"/>
          <a:sy n="70" d="100"/>
        </p:scale>
        <p:origin x="-29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printerSettings" Target="printerSettings/printerSettings1.bin"/><Relationship Id="rId88" Type="http://schemas.openxmlformats.org/officeDocument/2006/relationships/tags" Target="tags/tag1.xml"/><Relationship Id="rId8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A7CF-ED71-4A63-91D3-6AFB410EFD2E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251A6-C3B9-42FF-A255-F92A7C977C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2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2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51A6-C3B9-42FF-A255-F92A7C977C5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FC84-4B3A-4662-AB48-49CFFEB87C2C}" type="slidenum">
              <a:rPr lang="en-US" smtClean="0"/>
              <a:pPr/>
              <a:t>82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7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6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5E8E6-F4AD-4172-8628-4BCCF9B03D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9195-5B20-469A-8EB0-5BF34BE629E4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F4B5-0ECF-47FD-BFD2-A5831729EC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slide" Target="slide12.xm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slide" Target="slide6.xml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4" Type="http://schemas.openxmlformats.org/officeDocument/2006/relationships/slide" Target="slide16.xml"/><Relationship Id="rId5" Type="http://schemas.openxmlformats.org/officeDocument/2006/relationships/slide" Target="slide18.xml"/><Relationship Id="rId6" Type="http://schemas.openxmlformats.org/officeDocument/2006/relationships/slide" Target="slide6.xml"/><Relationship Id="rId7" Type="http://schemas.openxmlformats.org/officeDocument/2006/relationships/image" Target="../media/image7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slide" Target="slide15.xml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slide" Target="slide17.xml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slide" Target="slide13.xml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image" Target="../media/image8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4" Type="http://schemas.openxmlformats.org/officeDocument/2006/relationships/slide" Target="slide29.xml"/><Relationship Id="rId5" Type="http://schemas.openxmlformats.org/officeDocument/2006/relationships/image" Target="../media/image9.png"/><Relationship Id="rId6" Type="http://schemas.openxmlformats.org/officeDocument/2006/relationships/slide" Target="slide22.xml"/><Relationship Id="rId7" Type="http://schemas.openxmlformats.org/officeDocument/2006/relationships/slide" Target="slide24.xml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gi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slide" Target="slide21.xml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slide" Target="slide19.xml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slide" Target="slide23.xml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slide" Target="slide28.xml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slide" Target="slide19.xml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32.xml"/><Relationship Id="rId5" Type="http://schemas.openxmlformats.org/officeDocument/2006/relationships/slide" Target="slide34.xml"/><Relationship Id="rId6" Type="http://schemas.openxmlformats.org/officeDocument/2006/relationships/slide" Target="slide19.xml"/><Relationship Id="rId7" Type="http://schemas.openxmlformats.org/officeDocument/2006/relationships/image" Target="../media/image10.pn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slide" Target="slide4.xml"/><Relationship Id="rId5" Type="http://schemas.openxmlformats.org/officeDocument/2006/relationships/slide" Target="slide74.xml"/><Relationship Id="rId6" Type="http://schemas.openxmlformats.org/officeDocument/2006/relationships/image" Target="../media/image3.gi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slide" Target="slide31.xml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slide" Target="slide29.xml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1.png"/><Relationship Id="rId5" Type="http://schemas.openxmlformats.org/officeDocument/2006/relationships/slide" Target="slide33.xml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slide" Target="slide29.xml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4" Type="http://schemas.openxmlformats.org/officeDocument/2006/relationships/slide" Target="slide37.xml"/><Relationship Id="rId5" Type="http://schemas.openxmlformats.org/officeDocument/2006/relationships/slide" Target="slide29.xml"/><Relationship Id="rId6" Type="http://schemas.openxmlformats.org/officeDocument/2006/relationships/image" Target="../media/image12.pn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slide" Target="slide36.xml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slide" Target="slide34.xml"/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4" Type="http://schemas.openxmlformats.org/officeDocument/2006/relationships/slide" Target="slide40.xml"/><Relationship Id="rId5" Type="http://schemas.openxmlformats.org/officeDocument/2006/relationships/slide" Target="slide42.xml"/><Relationship Id="rId6" Type="http://schemas.openxmlformats.org/officeDocument/2006/relationships/slide" Target="slide34.xml"/><Relationship Id="rId7" Type="http://schemas.openxmlformats.org/officeDocument/2006/relationships/image" Target="../media/image13.png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slide" Target="slide39.xml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slide" Target="slide37.xml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gi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slide" Target="slide41.xml"/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slide" Target="slide37.xml"/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4" Type="http://schemas.openxmlformats.org/officeDocument/2006/relationships/slide" Target="slide45.xml"/><Relationship Id="rId5" Type="http://schemas.openxmlformats.org/officeDocument/2006/relationships/slide" Target="slide47.xml"/><Relationship Id="rId6" Type="http://schemas.openxmlformats.org/officeDocument/2006/relationships/slide" Target="slide37.xml"/><Relationship Id="rId7" Type="http://schemas.openxmlformats.org/officeDocument/2006/relationships/image" Target="../media/image14.png"/><Relationship Id="rId1" Type="http://schemas.openxmlformats.org/officeDocument/2006/relationships/tags" Target="../tags/tag43.x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slide" Target="slide44.xml"/><Relationship Id="rId1" Type="http://schemas.openxmlformats.org/officeDocument/2006/relationships/tags" Target="../tags/tag44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slide" Target="slide42.xml"/><Relationship Id="rId1" Type="http://schemas.openxmlformats.org/officeDocument/2006/relationships/tags" Target="../tags/tag45.x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slide" Target="slide46.xml"/><Relationship Id="rId1" Type="http://schemas.openxmlformats.org/officeDocument/2006/relationships/tags" Target="../tags/tag46.x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slide" Target="slide42.xml"/><Relationship Id="rId1" Type="http://schemas.openxmlformats.org/officeDocument/2006/relationships/tags" Target="../tags/tag47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4" Type="http://schemas.openxmlformats.org/officeDocument/2006/relationships/slide" Target="slide42.xml"/><Relationship Id="rId5" Type="http://schemas.openxmlformats.org/officeDocument/2006/relationships/image" Target="../media/image15.png"/><Relationship Id="rId6" Type="http://schemas.openxmlformats.org/officeDocument/2006/relationships/slide" Target="slide48.xml"/><Relationship Id="rId7" Type="http://schemas.openxmlformats.org/officeDocument/2006/relationships/slide" Target="slide50.xml"/><Relationship Id="rId1" Type="http://schemas.openxmlformats.org/officeDocument/2006/relationships/tags" Target="../tags/tag48.x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slide" Target="slide49.xml"/><Relationship Id="rId1" Type="http://schemas.openxmlformats.org/officeDocument/2006/relationships/tags" Target="../tags/tag49.x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slide" Target="slide47.xml"/><Relationship Id="rId1" Type="http://schemas.openxmlformats.org/officeDocument/2006/relationships/tags" Target="../tags/tag50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slide" Target="slide52.xml"/><Relationship Id="rId1" Type="http://schemas.openxmlformats.org/officeDocument/2006/relationships/tags" Target="../tags/tag51.x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slide" Target="slide52.xml"/><Relationship Id="rId1" Type="http://schemas.openxmlformats.org/officeDocument/2006/relationships/tags" Target="../tags/tag52.x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5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5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slide" Target="slide56.xml"/><Relationship Id="rId1" Type="http://schemas.openxmlformats.org/officeDocument/2006/relationships/tags" Target="../tags/tag56.x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slide" Target="slide47.xml"/><Relationship Id="rId1" Type="http://schemas.openxmlformats.org/officeDocument/2006/relationships/tags" Target="../tags/tag57.x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4" Type="http://schemas.openxmlformats.org/officeDocument/2006/relationships/slide" Target="slide47.xml"/><Relationship Id="rId5" Type="http://schemas.openxmlformats.org/officeDocument/2006/relationships/image" Target="../media/image16.png"/><Relationship Id="rId6" Type="http://schemas.openxmlformats.org/officeDocument/2006/relationships/slide" Target="slide58.xml"/><Relationship Id="rId7" Type="http://schemas.openxmlformats.org/officeDocument/2006/relationships/slide" Target="slide60.xml"/><Relationship Id="rId1" Type="http://schemas.openxmlformats.org/officeDocument/2006/relationships/tags" Target="../tags/tag58.xml"/><Relationship Id="rId2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slide" Target="slide59.xml"/><Relationship Id="rId1" Type="http://schemas.openxmlformats.org/officeDocument/2006/relationships/tags" Target="../tags/tag59.x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slide" Target="slide57.xml"/><Relationship Id="rId1" Type="http://schemas.openxmlformats.org/officeDocument/2006/relationships/tags" Target="../tags/tag60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slide" Target="slide13.xml"/><Relationship Id="rId5" Type="http://schemas.openxmlformats.org/officeDocument/2006/relationships/image" Target="../media/image6.png"/><Relationship Id="rId6" Type="http://schemas.openxmlformats.org/officeDocument/2006/relationships/slide" Target="slide7.xml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slide" Target="slide61.xml"/><Relationship Id="rId1" Type="http://schemas.openxmlformats.org/officeDocument/2006/relationships/tags" Target="../tags/tag61.x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slide" Target="slide57.xml"/><Relationship Id="rId1" Type="http://schemas.openxmlformats.org/officeDocument/2006/relationships/tags" Target="../tags/tag62.x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4" Type="http://schemas.openxmlformats.org/officeDocument/2006/relationships/slide" Target="slide65.xml"/><Relationship Id="rId5" Type="http://schemas.openxmlformats.org/officeDocument/2006/relationships/slide" Target="slide57.xml"/><Relationship Id="rId6" Type="http://schemas.openxmlformats.org/officeDocument/2006/relationships/image" Target="../media/image17.png"/><Relationship Id="rId7" Type="http://schemas.openxmlformats.org/officeDocument/2006/relationships/slide" Target="slide63.xml"/><Relationship Id="rId1" Type="http://schemas.openxmlformats.org/officeDocument/2006/relationships/tags" Target="../tags/tag63.xml"/><Relationship Id="rId2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slide" Target="slide64.xml"/><Relationship Id="rId1" Type="http://schemas.openxmlformats.org/officeDocument/2006/relationships/tags" Target="../tags/tag64.x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slide" Target="slide62.xml"/><Relationship Id="rId1" Type="http://schemas.openxmlformats.org/officeDocument/2006/relationships/tags" Target="../tags/tag65.x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6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6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tags" Target="../tags/tag6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slide" Target="slide69.xml"/><Relationship Id="rId1" Type="http://schemas.openxmlformats.org/officeDocument/2006/relationships/tags" Target="../tags/tag69.x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slide" Target="slide62.xml"/><Relationship Id="rId1" Type="http://schemas.openxmlformats.org/officeDocument/2006/relationships/tags" Target="../tags/tag70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4" Type="http://schemas.openxmlformats.org/officeDocument/2006/relationships/slide" Target="slide62.xml"/><Relationship Id="rId5" Type="http://schemas.openxmlformats.org/officeDocument/2006/relationships/image" Target="../media/image18.png"/><Relationship Id="rId6" Type="http://schemas.openxmlformats.org/officeDocument/2006/relationships/slide" Target="slide71.xml"/><Relationship Id="rId1" Type="http://schemas.openxmlformats.org/officeDocument/2006/relationships/tags" Target="../tags/tag71.xml"/><Relationship Id="rId2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slide" Target="slide72.xml"/><Relationship Id="rId1" Type="http://schemas.openxmlformats.org/officeDocument/2006/relationships/tags" Target="../tags/tag72.x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slide" Target="slide70.xml"/><Relationship Id="rId1" Type="http://schemas.openxmlformats.org/officeDocument/2006/relationships/tags" Target="../tags/tag73.x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tags" Target="../tags/tag74.xml"/><Relationship Id="rId2" Type="http://schemas.openxmlformats.org/officeDocument/2006/relationships/slideLayout" Target="../slideLayouts/slideLayout2.xml"/><Relationship Id="rId3" Type="http://schemas.openxmlformats.org/officeDocument/2006/relationships/slide" Target="slide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4" Type="http://schemas.openxmlformats.org/officeDocument/2006/relationships/image" Target="../media/image4.gif"/><Relationship Id="rId5" Type="http://schemas.openxmlformats.org/officeDocument/2006/relationships/slide" Target="slide70.xml"/><Relationship Id="rId1" Type="http://schemas.openxmlformats.org/officeDocument/2006/relationships/tags" Target="../tags/tag75.x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tags" Target="../tags/tag7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77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tags" Target="../tags/tag78.xml"/><Relationship Id="rId2" Type="http://schemas.openxmlformats.org/officeDocument/2006/relationships/slideLayout" Target="../slideLayouts/slideLayout2.xml"/><Relationship Id="rId3" Type="http://schemas.openxmlformats.org/officeDocument/2006/relationships/slide" Target="slide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image" Target="../media/image4.gif"/><Relationship Id="rId1" Type="http://schemas.openxmlformats.org/officeDocument/2006/relationships/tags" Target="../tags/tag79.x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tags" Target="../tags/tag80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tags" Target="../tags/tag8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tags" Target="../tags/tag82.xml"/><Relationship Id="rId2" Type="http://schemas.openxmlformats.org/officeDocument/2006/relationships/slideLayout" Target="../slideLayouts/slideLayout2.xml"/><Relationship Id="rId3" Type="http://schemas.openxmlformats.org/officeDocument/2006/relationships/slide" Target="slide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image" Target="../media/image23.wmf"/><Relationship Id="rId1" Type="http://schemas.openxmlformats.org/officeDocument/2006/relationships/tags" Target="../tags/tag83.xml"/><Relationship Id="rId2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png"/><Relationship Id="rId1" Type="http://schemas.openxmlformats.org/officeDocument/2006/relationships/tags" Target="../tags/tag84.xml"/><Relationship Id="rId2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image" Target="../media/image27.jpeg"/><Relationship Id="rId1" Type="http://schemas.openxmlformats.org/officeDocument/2006/relationships/tags" Target="../tags/tag85.x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slide" Target="slide10.xm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Harcourt Journeys: Story Selection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6858000" y="49530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This story is a</a:t>
            </a:r>
            <a:r>
              <a:rPr lang="en-US" sz="5400" b="1" dirty="0" smtClean="0"/>
              <a:t> biography</a:t>
            </a:r>
            <a:r>
              <a:rPr lang="en-US" sz="5400" dirty="0" smtClean="0"/>
              <a:t>. A </a:t>
            </a:r>
            <a:r>
              <a:rPr lang="en-US" sz="5400" b="1" dirty="0" smtClean="0"/>
              <a:t>biography</a:t>
            </a:r>
            <a:r>
              <a:rPr lang="en-US" sz="5400" dirty="0" smtClean="0"/>
              <a:t> tells about </a:t>
            </a:r>
            <a:r>
              <a:rPr lang="en-US" sz="5400" b="1" dirty="0" smtClean="0">
                <a:solidFill>
                  <a:srgbClr val="FF0000"/>
                </a:solidFill>
              </a:rPr>
              <a:t>events</a:t>
            </a:r>
            <a:r>
              <a:rPr lang="en-US" sz="5400" dirty="0" smtClean="0"/>
              <a:t> in a </a:t>
            </a:r>
            <a:r>
              <a:rPr lang="en-US" sz="5400" b="1" dirty="0" smtClean="0"/>
              <a:t>person’s life</a:t>
            </a:r>
            <a:r>
              <a:rPr lang="en-US" sz="5400" dirty="0" smtClean="0"/>
              <a:t> and is </a:t>
            </a:r>
            <a:r>
              <a:rPr lang="en-US" sz="5400" b="1" dirty="0" smtClean="0">
                <a:solidFill>
                  <a:srgbClr val="FF0000"/>
                </a:solidFill>
              </a:rPr>
              <a:t>written</a:t>
            </a:r>
            <a:r>
              <a:rPr lang="en-US" sz="5400" dirty="0" smtClean="0"/>
              <a:t> by </a:t>
            </a:r>
            <a:r>
              <a:rPr lang="en-US" sz="5400" b="1" dirty="0" smtClean="0"/>
              <a:t>another person</a:t>
            </a:r>
            <a:r>
              <a:rPr lang="en-US" sz="5400" dirty="0" smtClean="0"/>
              <a:t>.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What </a:t>
            </a:r>
            <a:r>
              <a:rPr lang="en-US" sz="5400" b="1" dirty="0" smtClean="0"/>
              <a:t>purpose</a:t>
            </a:r>
            <a:r>
              <a:rPr lang="en-US" sz="5400" dirty="0" smtClean="0"/>
              <a:t> might we have for </a:t>
            </a:r>
            <a:r>
              <a:rPr lang="en-US" sz="5400" b="1" dirty="0" smtClean="0">
                <a:solidFill>
                  <a:srgbClr val="FF0000"/>
                </a:solidFill>
              </a:rPr>
              <a:t>reading</a:t>
            </a:r>
            <a:r>
              <a:rPr lang="en-US" sz="5400" dirty="0" smtClean="0"/>
              <a:t> this story?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2514600" y="2209800"/>
            <a:ext cx="4114800" cy="39624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400" dirty="0" smtClean="0"/>
              <a:t>	</a:t>
            </a:r>
            <a:r>
              <a:rPr lang="en-US" sz="4400" b="1" dirty="0" smtClean="0"/>
              <a:t>Information</a:t>
            </a:r>
          </a:p>
          <a:p>
            <a:pPr>
              <a:buFont typeface="Wingdings" pitchFamily="2" charset="2"/>
              <a:buChar char="ü"/>
            </a:pPr>
            <a:r>
              <a:rPr lang="en-US" sz="4400" dirty="0" smtClean="0"/>
              <a:t>	Learn about Martin Luther King</a:t>
            </a:r>
          </a:p>
          <a:p>
            <a:pPr>
              <a:buNone/>
            </a:pPr>
            <a:r>
              <a:rPr lang="en-US" sz="4400" dirty="0" smtClean="0"/>
              <a:t>       and his family.</a:t>
            </a:r>
          </a:p>
          <a:p>
            <a:pPr>
              <a:buFont typeface="Wingdings" pitchFamily="2" charset="2"/>
              <a:buChar char="ü"/>
            </a:pPr>
            <a:r>
              <a:rPr lang="en-US" sz="4400" dirty="0" smtClean="0"/>
              <a:t>    Learn about what life was like </a:t>
            </a:r>
          </a:p>
          <a:p>
            <a:pPr>
              <a:buNone/>
            </a:pPr>
            <a:r>
              <a:rPr lang="en-US" sz="4400" dirty="0" smtClean="0"/>
              <a:t>       when Martin Luther King was</a:t>
            </a:r>
          </a:p>
          <a:p>
            <a:pPr>
              <a:buNone/>
            </a:pPr>
            <a:r>
              <a:rPr lang="en-US" sz="4400" dirty="0" smtClean="0"/>
              <a:t>       growing up.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620000" y="16764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7620000" y="28194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2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7315200" y="5410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6" action="ppaction://hlinksldjump" highlightClick="1"/>
          </p:cNvPr>
          <p:cNvSpPr/>
          <p:nvPr/>
        </p:nvSpPr>
        <p:spPr>
          <a:xfrm>
            <a:off x="228600" y="5410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196370"/>
            <a:ext cx="5029200" cy="64568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</a:t>
            </a:r>
            <a:r>
              <a:rPr lang="en-US" sz="5400" b="1" dirty="0" smtClean="0"/>
              <a:t> Why </a:t>
            </a:r>
            <a:r>
              <a:rPr lang="en-US" sz="5400" dirty="0" smtClean="0"/>
              <a:t>does the story begin with a </a:t>
            </a:r>
            <a:r>
              <a:rPr lang="en-US" sz="5400" b="1" dirty="0" smtClean="0">
                <a:solidFill>
                  <a:srgbClr val="FF0000"/>
                </a:solidFill>
              </a:rPr>
              <a:t>description</a:t>
            </a:r>
            <a:r>
              <a:rPr lang="en-US" sz="5400" dirty="0" smtClean="0"/>
              <a:t> of Christine’s family structure?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343400" y="2209800"/>
            <a:ext cx="4114800" cy="39624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  </a:t>
            </a:r>
            <a:r>
              <a:rPr lang="en-US" sz="5400" b="1" u="sng" dirty="0" smtClean="0"/>
              <a:t>Answer:</a:t>
            </a:r>
          </a:p>
          <a:p>
            <a:pPr>
              <a:buNone/>
            </a:pPr>
            <a:r>
              <a:rPr lang="en-US" sz="5400" dirty="0" smtClean="0"/>
              <a:t>    To introduce the main</a:t>
            </a:r>
          </a:p>
          <a:p>
            <a:pPr>
              <a:buNone/>
            </a:pPr>
            <a:r>
              <a:rPr lang="en-US" sz="5400" dirty="0" smtClean="0"/>
              <a:t>    characters and the setting</a:t>
            </a:r>
          </a:p>
          <a:p>
            <a:pPr>
              <a:buNone/>
            </a:pPr>
            <a:r>
              <a:rPr lang="en-US" sz="5400" dirty="0" smtClean="0"/>
              <a:t>    in which they grew up.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Did the </a:t>
            </a:r>
            <a:r>
              <a:rPr lang="en-US" sz="5400" b="1" dirty="0" smtClean="0"/>
              <a:t>author</a:t>
            </a:r>
            <a:r>
              <a:rPr lang="en-US" sz="5400" dirty="0" smtClean="0"/>
              <a:t> enjoy life in her childhood home? How do you know?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343400" y="2362200"/>
            <a:ext cx="4038600" cy="38100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5400" b="1" dirty="0" smtClean="0"/>
              <a:t>   </a:t>
            </a:r>
            <a:r>
              <a:rPr lang="en-US" sz="5400" b="1" u="sng" dirty="0" smtClean="0"/>
              <a:t>Possible Answer:</a:t>
            </a:r>
          </a:p>
          <a:p>
            <a:pPr>
              <a:buNone/>
            </a:pPr>
            <a:r>
              <a:rPr lang="en-US" sz="4400" b="1" dirty="0" smtClean="0"/>
              <a:t>    </a:t>
            </a:r>
            <a:r>
              <a:rPr lang="en-US" sz="4000" b="1" dirty="0" smtClean="0">
                <a:solidFill>
                  <a:srgbClr val="FF0000"/>
                </a:solidFill>
              </a:rPr>
              <a:t>Yes</a:t>
            </a:r>
            <a:r>
              <a:rPr lang="en-US" sz="4000" dirty="0" smtClean="0"/>
              <a:t>; she felt </a:t>
            </a:r>
            <a:r>
              <a:rPr lang="en-US" sz="4000" b="1" dirty="0" smtClean="0"/>
              <a:t>secure</a:t>
            </a:r>
            <a:r>
              <a:rPr lang="en-US" sz="4000" dirty="0" smtClean="0"/>
              <a:t> knowing that</a:t>
            </a:r>
          </a:p>
          <a:p>
            <a:pPr>
              <a:buNone/>
            </a:pPr>
            <a:r>
              <a:rPr lang="en-US" sz="4000" dirty="0" smtClean="0"/>
              <a:t>    her grandmother and brothers</a:t>
            </a:r>
          </a:p>
          <a:p>
            <a:pPr>
              <a:buNone/>
            </a:pPr>
            <a:r>
              <a:rPr lang="en-US" sz="4000" dirty="0" smtClean="0"/>
              <a:t>    would </a:t>
            </a:r>
            <a:r>
              <a:rPr lang="en-US" sz="4000" b="1" dirty="0" smtClean="0"/>
              <a:t>take care </a:t>
            </a:r>
            <a:r>
              <a:rPr lang="en-US" sz="4000" dirty="0" smtClean="0"/>
              <a:t>of her when their</a:t>
            </a:r>
          </a:p>
          <a:p>
            <a:pPr>
              <a:buNone/>
            </a:pPr>
            <a:r>
              <a:rPr lang="en-US" sz="4000" dirty="0" smtClean="0"/>
              <a:t>    parents were away. She </a:t>
            </a:r>
            <a:r>
              <a:rPr lang="en-US" sz="4000" b="1" dirty="0" smtClean="0"/>
              <a:t>liked</a:t>
            </a: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smtClean="0"/>
              <a:t>    </a:t>
            </a:r>
            <a:r>
              <a:rPr lang="en-US" sz="4000" b="1" dirty="0" smtClean="0"/>
              <a:t>listening</a:t>
            </a:r>
            <a:r>
              <a:rPr lang="en-US" sz="4000" dirty="0" smtClean="0"/>
              <a:t> to the </a:t>
            </a:r>
            <a:r>
              <a:rPr lang="en-US" sz="4000" b="1" dirty="0" smtClean="0">
                <a:solidFill>
                  <a:srgbClr val="FF0000"/>
                </a:solidFill>
              </a:rPr>
              <a:t>“grand memories” </a:t>
            </a:r>
          </a:p>
          <a:p>
            <a:pPr>
              <a:buNone/>
            </a:pPr>
            <a:r>
              <a:rPr lang="en-US" sz="4000" dirty="0" smtClean="0"/>
              <a:t>    of her grandmother and </a:t>
            </a:r>
          </a:p>
          <a:p>
            <a:pPr>
              <a:buNone/>
            </a:pPr>
            <a:r>
              <a:rPr lang="en-US" sz="4000" dirty="0" smtClean="0"/>
              <a:t>    Aunt Ida.</a:t>
            </a:r>
          </a:p>
          <a:p>
            <a:pPr>
              <a:buNone/>
            </a:pPr>
            <a:endParaRPr lang="en-US" sz="5400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391400" y="5410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228600" y="5410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9067" y="228600"/>
            <a:ext cx="5133733" cy="6400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620000" y="15240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3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Action Button: Forward or Next 3">
            <a:hlinkClick r:id="rId4" action="ppaction://hlinksldjump" highlightClick="1"/>
          </p:cNvPr>
          <p:cNvSpPr/>
          <p:nvPr/>
        </p:nvSpPr>
        <p:spPr>
          <a:xfrm>
            <a:off x="7315200" y="5410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28600" y="5410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1666" y="228600"/>
            <a:ext cx="5079133" cy="6400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7620000" y="25908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4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7315200" y="3886200"/>
            <a:ext cx="1600200" cy="1219200"/>
          </a:xfrm>
          <a:prstGeom prst="rect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STOP &amp; THINK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2</a:t>
            </a:r>
          </a:p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My Brother Martin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581400"/>
            <a:ext cx="4080387" cy="2732852"/>
          </a:xfrm>
          <a:prstGeom prst="rect">
            <a:avLst/>
          </a:prstGeom>
          <a:noFill/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6858000" y="49530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685800" y="49530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800" dirty="0" smtClean="0"/>
              <a:t>What can you </a:t>
            </a:r>
            <a:r>
              <a:rPr lang="en-US" sz="4800" b="1" dirty="0" smtClean="0"/>
              <a:t>infer</a:t>
            </a:r>
            <a:r>
              <a:rPr lang="en-US" sz="4800" dirty="0" smtClean="0"/>
              <a:t> about the children from the game they played with their grandmother’s fur?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495800" y="3048000"/>
            <a:ext cx="3581400" cy="31242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b="1" u="sng" dirty="0" smtClean="0"/>
              <a:t>Possible Answer:</a:t>
            </a:r>
          </a:p>
          <a:p>
            <a:pPr>
              <a:buNone/>
            </a:pPr>
            <a:r>
              <a:rPr lang="en-US" sz="5400" dirty="0" smtClean="0"/>
              <a:t>  They acted just like ordinary kids.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800" dirty="0" smtClean="0"/>
              <a:t>If you had the </a:t>
            </a:r>
            <a:r>
              <a:rPr lang="en-US" sz="4800" b="1" dirty="0" smtClean="0">
                <a:solidFill>
                  <a:srgbClr val="FF0000"/>
                </a:solidFill>
              </a:rPr>
              <a:t>choice</a:t>
            </a:r>
            <a:r>
              <a:rPr lang="en-US" sz="4800" dirty="0" smtClean="0"/>
              <a:t>, at what times might you have </a:t>
            </a:r>
            <a:r>
              <a:rPr lang="en-US" sz="4800" b="1" dirty="0" smtClean="0"/>
              <a:t>preferred</a:t>
            </a:r>
            <a:r>
              <a:rPr lang="en-US" sz="4800" dirty="0" smtClean="0"/>
              <a:t> taking music lessons to playing outside?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800600" y="3048000"/>
            <a:ext cx="3581400" cy="31242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b="1" u="sng" dirty="0" smtClean="0"/>
              <a:t>Possible Answer:</a:t>
            </a:r>
          </a:p>
          <a:p>
            <a:pPr>
              <a:buNone/>
            </a:pPr>
            <a:r>
              <a:rPr lang="en-US" sz="5400" dirty="0" smtClean="0"/>
              <a:t>  When the weather outside was bad.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b="1" u="sng" dirty="0" smtClean="0"/>
              <a:t>STOP &amp; THINK:</a:t>
            </a:r>
          </a:p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b="1" dirty="0" smtClean="0"/>
              <a:t>Point of View </a:t>
            </a:r>
            <a:r>
              <a:rPr lang="en-US" sz="4800" dirty="0" smtClean="0"/>
              <a:t>is the way the author tells the story and how he or she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interprets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/>
              <a:t>what happened.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b="1" u="sng" dirty="0" smtClean="0"/>
              <a:t>STOP &amp; THINK:</a:t>
            </a:r>
          </a:p>
          <a:p>
            <a:pPr>
              <a:buNone/>
            </a:pPr>
            <a:r>
              <a:rPr lang="en-US" sz="4800" dirty="0" smtClean="0"/>
              <a:t>   If the author is </a:t>
            </a:r>
            <a:r>
              <a:rPr lang="en-US" sz="4800" b="1" dirty="0" smtClean="0">
                <a:solidFill>
                  <a:srgbClr val="FF0000"/>
                </a:solidFill>
              </a:rPr>
              <a:t>in the story</a:t>
            </a:r>
            <a:r>
              <a:rPr lang="en-US" sz="4800" dirty="0" smtClean="0"/>
              <a:t>, he or she uses the </a:t>
            </a:r>
            <a:r>
              <a:rPr lang="en-US" sz="4800" b="1" dirty="0" smtClean="0"/>
              <a:t>first person </a:t>
            </a:r>
            <a:r>
              <a:rPr lang="en-US" sz="4800" dirty="0" smtClean="0"/>
              <a:t>point of view.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b="1" u="sng" dirty="0" smtClean="0"/>
              <a:t>STOP &amp; THINK:</a:t>
            </a:r>
          </a:p>
          <a:p>
            <a:pPr>
              <a:buNone/>
            </a:pPr>
            <a:r>
              <a:rPr lang="en-US" sz="4800" dirty="0" smtClean="0"/>
              <a:t>   If the author or narrator is </a:t>
            </a:r>
            <a:r>
              <a:rPr lang="en-US" sz="4800" b="1" dirty="0" smtClean="0">
                <a:solidFill>
                  <a:srgbClr val="FF0000"/>
                </a:solidFill>
              </a:rPr>
              <a:t>outside the story</a:t>
            </a:r>
            <a:r>
              <a:rPr lang="en-US" sz="4800" dirty="0" smtClean="0"/>
              <a:t>, he or she uses the </a:t>
            </a:r>
            <a:r>
              <a:rPr lang="en-US" sz="4800" b="1" dirty="0" smtClean="0"/>
              <a:t>third person </a:t>
            </a:r>
            <a:r>
              <a:rPr lang="en-US" sz="4800" dirty="0" smtClean="0"/>
              <a:t>point of view.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b="1" u="sng" dirty="0" smtClean="0"/>
              <a:t>STOP &amp; THINK:</a:t>
            </a:r>
          </a:p>
          <a:p>
            <a:pPr>
              <a:buNone/>
            </a:pPr>
            <a:r>
              <a:rPr lang="en-US" sz="4800" dirty="0" smtClean="0"/>
              <a:t>  Which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point of view </a:t>
            </a:r>
            <a:r>
              <a:rPr lang="en-US" sz="4800" dirty="0" smtClean="0"/>
              <a:t>do you think the author uses here?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2895600" y="3048000"/>
            <a:ext cx="3429000" cy="32004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Answer:</a:t>
            </a:r>
          </a:p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b="1" dirty="0" smtClean="0"/>
              <a:t>First person</a:t>
            </a:r>
            <a:r>
              <a:rPr lang="en-US" sz="5400" dirty="0" smtClean="0"/>
              <a:t>; notice that Christine King Ferris uses the </a:t>
            </a:r>
            <a:r>
              <a:rPr lang="en-US" sz="5400" b="1" dirty="0" smtClean="0">
                <a:solidFill>
                  <a:srgbClr val="FF0000"/>
                </a:solidFill>
              </a:rPr>
              <a:t>word</a:t>
            </a:r>
            <a:r>
              <a:rPr lang="en-US" sz="5400" dirty="0" smtClean="0"/>
              <a:t> “</a:t>
            </a:r>
            <a:r>
              <a:rPr lang="en-US" sz="5400" b="1" dirty="0" smtClean="0">
                <a:solidFill>
                  <a:srgbClr val="FF0000"/>
                </a:solidFill>
              </a:rPr>
              <a:t>I</a:t>
            </a:r>
            <a:r>
              <a:rPr lang="en-US" sz="5400" b="1" dirty="0" smtClean="0"/>
              <a:t>”</a:t>
            </a:r>
            <a:r>
              <a:rPr lang="en-US" sz="5400" dirty="0" smtClean="0"/>
              <a:t> to show that she is telling the story.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696200" y="15240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5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7696200" y="26670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6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Action Button: Forward or Next 6">
            <a:hlinkClick r:id="rId5" action="ppaction://hlinksldjump" highlightClick="1"/>
          </p:cNvPr>
          <p:cNvSpPr/>
          <p:nvPr/>
        </p:nvSpPr>
        <p:spPr>
          <a:xfrm>
            <a:off x="7391400" y="5410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rId6" action="ppaction://hlinksldjump" highlightClick="1"/>
          </p:cNvPr>
          <p:cNvSpPr/>
          <p:nvPr/>
        </p:nvSpPr>
        <p:spPr>
          <a:xfrm>
            <a:off x="228600" y="5410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64305" y="228600"/>
            <a:ext cx="5098495" cy="6400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5400" b="1" u="sng" dirty="0" smtClean="0"/>
              <a:t>My Brother Martin: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Part 1: </a:t>
            </a:r>
            <a:r>
              <a:rPr lang="en-US" sz="4000" b="1" dirty="0" smtClean="0">
                <a:hlinkClick r:id="rId4" action="ppaction://hlinksldjump"/>
              </a:rPr>
              <a:t>Interactive PowerPoint with Guided Reading Questions</a:t>
            </a:r>
            <a:r>
              <a:rPr lang="en-US" sz="4000" b="1" dirty="0" smtClean="0"/>
              <a:t> (from 2011)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Part 2: </a:t>
            </a:r>
            <a:r>
              <a:rPr lang="en-US" sz="4000" b="1" dirty="0" smtClean="0">
                <a:hlinkClick r:id="rId5" action="ppaction://hlinksldjump"/>
              </a:rPr>
              <a:t>Projectable 2.2</a:t>
            </a:r>
            <a:endParaRPr lang="en-US" sz="4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  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2050" name="Picture 2" descr="http://directories.phillipmartin.info/la_literature_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267200"/>
            <a:ext cx="4038600" cy="222615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How might Martin’s life have been </a:t>
            </a:r>
            <a:r>
              <a:rPr lang="en-US" sz="5400" b="1" dirty="0" smtClean="0"/>
              <a:t>different</a:t>
            </a:r>
            <a:r>
              <a:rPr lang="en-US" sz="5400" dirty="0" smtClean="0"/>
              <a:t> had he chosen a career in music?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2743200" y="3124200"/>
            <a:ext cx="3429000" cy="32004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Possible Answers:</a:t>
            </a:r>
          </a:p>
          <a:p>
            <a:pPr>
              <a:buNone/>
            </a:pPr>
            <a:r>
              <a:rPr lang="en-US" sz="4800" dirty="0" smtClean="0"/>
              <a:t>  He might not have worked in the civil rights movement. He might not have died so early.</a:t>
            </a:r>
            <a:endParaRPr lang="en-US" sz="4400" dirty="0" smtClean="0"/>
          </a:p>
          <a:p>
            <a:pPr eaLnBrk="1" hangingPunct="1">
              <a:buFont typeface="Wingdings" pitchFamily="2" charset="2"/>
              <a:buNone/>
            </a:pPr>
            <a:endParaRPr lang="en-US" sz="48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800" dirty="0" smtClean="0"/>
              <a:t>For </a:t>
            </a:r>
            <a:r>
              <a:rPr lang="en-US" sz="4800" b="1" dirty="0" smtClean="0"/>
              <a:t>what reason </a:t>
            </a:r>
            <a:r>
              <a:rPr lang="en-US" sz="4800" dirty="0" smtClean="0"/>
              <a:t>might the author have included the </a:t>
            </a:r>
            <a:r>
              <a:rPr lang="en-US" sz="4800" b="1" dirty="0" smtClean="0">
                <a:solidFill>
                  <a:srgbClr val="FF0000"/>
                </a:solidFill>
              </a:rPr>
              <a:t>information</a:t>
            </a:r>
            <a:r>
              <a:rPr lang="en-US" sz="4800" dirty="0" smtClean="0"/>
              <a:t> on the last paragraph on </a:t>
            </a:r>
            <a:r>
              <a:rPr lang="en-US" sz="4800" b="1" dirty="0" smtClean="0"/>
              <a:t>page 53</a:t>
            </a:r>
            <a:r>
              <a:rPr lang="en-US" sz="4800" dirty="0" smtClean="0"/>
              <a:t>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9000"/>
            <a:ext cx="5486400" cy="299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Point Star 8">
            <a:hlinkClick r:id="rId5" action="ppaction://hlinksldjump"/>
          </p:cNvPr>
          <p:cNvSpPr/>
          <p:nvPr/>
        </p:nvSpPr>
        <p:spPr>
          <a:xfrm>
            <a:off x="5943600" y="3733800"/>
            <a:ext cx="2590800" cy="25146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5" action="ppaction://hlinksldjump"/>
              </a:rPr>
              <a:t>Answer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810000"/>
            <a:ext cx="5029200" cy="1219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Possible Answers:</a:t>
            </a:r>
          </a:p>
          <a:p>
            <a:pPr>
              <a:buNone/>
            </a:pPr>
            <a:r>
              <a:rPr lang="en-US" sz="5400" dirty="0" smtClean="0"/>
              <a:t>  </a:t>
            </a:r>
            <a:r>
              <a:rPr lang="en-US" sz="4400" dirty="0" smtClean="0"/>
              <a:t>To </a:t>
            </a:r>
            <a:r>
              <a:rPr lang="en-US" sz="4400" b="1" dirty="0" smtClean="0"/>
              <a:t>inform</a:t>
            </a:r>
            <a:r>
              <a:rPr lang="en-US" sz="4400" dirty="0" smtClean="0"/>
              <a:t> readers about the </a:t>
            </a:r>
            <a:r>
              <a:rPr lang="en-US" sz="4400" b="1" dirty="0" smtClean="0"/>
              <a:t>history</a:t>
            </a:r>
            <a:r>
              <a:rPr lang="en-US" sz="4400" dirty="0" smtClean="0"/>
              <a:t> of African Americans and slavery; to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express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>her </a:t>
            </a:r>
            <a:r>
              <a:rPr lang="en-US" sz="4400" b="1" dirty="0" smtClean="0"/>
              <a:t>feelings</a:t>
            </a:r>
            <a:r>
              <a:rPr lang="en-US" sz="4400" dirty="0" smtClean="0"/>
              <a:t> about the </a:t>
            </a:r>
            <a:r>
              <a:rPr lang="en-US" sz="4400" b="1" dirty="0" smtClean="0"/>
              <a:t>laws</a:t>
            </a:r>
            <a:r>
              <a:rPr lang="en-US" sz="4400" dirty="0" smtClean="0"/>
              <a:t> that were in place when she was young.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696200" y="17526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7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7391400" y="5410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228600" y="5410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28600"/>
            <a:ext cx="5105400" cy="64214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000" dirty="0" smtClean="0"/>
              <a:t>The </a:t>
            </a:r>
            <a:r>
              <a:rPr lang="en-US" sz="4000" b="1" dirty="0" smtClean="0"/>
              <a:t>author’s father </a:t>
            </a:r>
            <a:r>
              <a:rPr lang="en-US" sz="4000" dirty="0" smtClean="0"/>
              <a:t>wanted his children to be </a:t>
            </a:r>
            <a:r>
              <a:rPr lang="en-US" sz="4000" b="1" dirty="0" smtClean="0"/>
              <a:t>protected</a:t>
            </a:r>
            <a:r>
              <a:rPr lang="en-US" sz="4000" dirty="0" smtClean="0"/>
              <a:t> from </a:t>
            </a:r>
            <a:r>
              <a:rPr lang="en-US" sz="4000" b="1" dirty="0" smtClean="0">
                <a:solidFill>
                  <a:srgbClr val="FF0000"/>
                </a:solidFill>
              </a:rPr>
              <a:t>unfair </a:t>
            </a:r>
            <a:r>
              <a:rPr lang="en-US" sz="4000" b="1" dirty="0" smtClean="0"/>
              <a:t>laws</a:t>
            </a:r>
            <a:r>
              <a:rPr lang="en-US" sz="4000" dirty="0" smtClean="0"/>
              <a:t>. What might have happened to African Americans who didn’t obey the unfair laws?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343400" y="3352800"/>
            <a:ext cx="3505200" cy="29718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Possible Answers:</a:t>
            </a:r>
          </a:p>
          <a:p>
            <a:pPr>
              <a:buNone/>
            </a:pPr>
            <a:r>
              <a:rPr lang="en-US" sz="5400" dirty="0" smtClean="0"/>
              <a:t>  They might be arrested. They might be hurt or injured.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696200" y="19812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8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Oval 3">
            <a:hlinkClick r:id="rId4" action="ppaction://hlinksldjump"/>
          </p:cNvPr>
          <p:cNvSpPr/>
          <p:nvPr/>
        </p:nvSpPr>
        <p:spPr>
          <a:xfrm>
            <a:off x="7696200" y="31242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9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Action Button: Forward or Next 4">
            <a:hlinkClick r:id="rId5" action="ppaction://hlinksldjump" highlightClick="1"/>
          </p:cNvPr>
          <p:cNvSpPr/>
          <p:nvPr/>
        </p:nvSpPr>
        <p:spPr>
          <a:xfrm>
            <a:off x="7391400" y="5410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6" action="ppaction://hlinksldjump" highlightClick="1"/>
          </p:cNvPr>
          <p:cNvSpPr/>
          <p:nvPr/>
        </p:nvSpPr>
        <p:spPr>
          <a:xfrm>
            <a:off x="228600" y="5410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228600"/>
            <a:ext cx="5105400" cy="64191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800" b="1" dirty="0" smtClean="0"/>
              <a:t>What</a:t>
            </a:r>
            <a:r>
              <a:rPr lang="en-US" sz="4800" dirty="0" smtClean="0"/>
              <a:t> can you </a:t>
            </a:r>
            <a:r>
              <a:rPr lang="en-US" sz="4800" b="1" dirty="0" smtClean="0">
                <a:solidFill>
                  <a:srgbClr val="FF0000"/>
                </a:solidFill>
              </a:rPr>
              <a:t>tell</a:t>
            </a:r>
            <a:r>
              <a:rPr lang="en-US" sz="4800" dirty="0" smtClean="0"/>
              <a:t> about the </a:t>
            </a:r>
            <a:r>
              <a:rPr lang="en-US" sz="4800" b="1" dirty="0" smtClean="0"/>
              <a:t>children</a:t>
            </a:r>
            <a:r>
              <a:rPr lang="en-US" sz="4800" dirty="0" smtClean="0"/>
              <a:t> on Auburn Avenue from the fact that they all play together?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3733800" y="3048000"/>
            <a:ext cx="3733800" cy="32766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Possible Answer:</a:t>
            </a:r>
          </a:p>
          <a:p>
            <a:pPr>
              <a:buNone/>
            </a:pPr>
            <a:r>
              <a:rPr lang="en-US" sz="5400" dirty="0" smtClean="0"/>
              <a:t>  Skin color wasn’t important to them.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Turn your </a:t>
            </a:r>
            <a:r>
              <a:rPr lang="en-US" sz="5400" b="1" dirty="0" smtClean="0"/>
              <a:t>Text Book </a:t>
            </a:r>
            <a:r>
              <a:rPr lang="en-US" sz="5400" dirty="0" smtClean="0"/>
              <a:t>to </a:t>
            </a:r>
            <a:r>
              <a:rPr lang="en-US" sz="5400" b="1" smtClean="0">
                <a:solidFill>
                  <a:srgbClr val="FF0000"/>
                </a:solidFill>
              </a:rPr>
              <a:t>page 48</a:t>
            </a:r>
            <a:r>
              <a:rPr lang="en-US" sz="5400" smtClean="0"/>
              <a:t>.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524000"/>
            <a:ext cx="2895600" cy="4739725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85800" y="5029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b="1" dirty="0" smtClean="0">
                <a:solidFill>
                  <a:srgbClr val="FF0000"/>
                </a:solidFill>
              </a:rPr>
              <a:t>What</a:t>
            </a:r>
            <a:r>
              <a:rPr lang="en-US" sz="5400" dirty="0" smtClean="0"/>
              <a:t> happened to </a:t>
            </a:r>
            <a:r>
              <a:rPr lang="en-US" sz="5400" b="1" dirty="0" smtClean="0"/>
              <a:t>change</a:t>
            </a:r>
            <a:r>
              <a:rPr lang="en-US" sz="5400" dirty="0" smtClean="0"/>
              <a:t> the </a:t>
            </a:r>
            <a:r>
              <a:rPr lang="en-US" sz="5400" b="1" dirty="0" smtClean="0"/>
              <a:t>behavior</a:t>
            </a:r>
            <a:r>
              <a:rPr lang="en-US" sz="5400" dirty="0" smtClean="0"/>
              <a:t> of the boys whose parents owned the store?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800600" y="3048000"/>
            <a:ext cx="3581400" cy="32766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Possible Answer:</a:t>
            </a:r>
          </a:p>
          <a:p>
            <a:pPr>
              <a:buNone/>
            </a:pPr>
            <a:r>
              <a:rPr lang="en-US" sz="5400" dirty="0" smtClean="0"/>
              <a:t>  The parents or other adults saw the children playing together and told the boys to stop.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696200" y="15240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Oval 3">
            <a:hlinkClick r:id="rId4" action="ppaction://hlinksldjump"/>
          </p:cNvPr>
          <p:cNvSpPr/>
          <p:nvPr/>
        </p:nvSpPr>
        <p:spPr>
          <a:xfrm>
            <a:off x="7696200" y="26670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11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Action Button: Forward or Next 5">
            <a:hlinkClick r:id="rId5" action="ppaction://hlinksldjump" highlightClick="1"/>
          </p:cNvPr>
          <p:cNvSpPr/>
          <p:nvPr/>
        </p:nvSpPr>
        <p:spPr>
          <a:xfrm>
            <a:off x="7315200" y="5410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rId6" action="ppaction://hlinksldjump" highlightClick="1"/>
          </p:cNvPr>
          <p:cNvSpPr/>
          <p:nvPr/>
        </p:nvSpPr>
        <p:spPr>
          <a:xfrm>
            <a:off x="228600" y="5410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1" y="228600"/>
            <a:ext cx="5037268" cy="64008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400" b="1" dirty="0" smtClean="0"/>
              <a:t>Why</a:t>
            </a:r>
            <a:r>
              <a:rPr lang="en-US" sz="4400" dirty="0" smtClean="0"/>
              <a:t> do you think the King children were so </a:t>
            </a:r>
            <a:r>
              <a:rPr lang="en-US" sz="4400" b="1" dirty="0" smtClean="0">
                <a:solidFill>
                  <a:srgbClr val="FF0000"/>
                </a:solidFill>
              </a:rPr>
              <a:t>shocked</a:t>
            </a:r>
            <a:r>
              <a:rPr lang="en-US" sz="4400" dirty="0" smtClean="0"/>
              <a:t> when they realized that they were </a:t>
            </a:r>
            <a:r>
              <a:rPr lang="en-US" sz="4400" b="1" dirty="0" smtClean="0"/>
              <a:t>treated differently </a:t>
            </a:r>
            <a:r>
              <a:rPr lang="en-US" sz="4400" dirty="0" smtClean="0"/>
              <a:t>because of the color of their skin?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953000" y="3429000"/>
            <a:ext cx="3352800" cy="28956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Possible Answer:</a:t>
            </a:r>
          </a:p>
          <a:p>
            <a:pPr>
              <a:buNone/>
            </a:pPr>
            <a:r>
              <a:rPr lang="en-US" sz="5400" dirty="0" smtClean="0"/>
              <a:t>  Their family had shielded them from it so they weren’t aware that such behavior could occur.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400" dirty="0" smtClean="0"/>
              <a:t>Which of the following would you consider an </a:t>
            </a:r>
            <a:r>
              <a:rPr lang="en-US" sz="4400" b="1" dirty="0" smtClean="0"/>
              <a:t>injustice: </a:t>
            </a:r>
            <a:r>
              <a:rPr lang="en-US" sz="4400" b="1" dirty="0" smtClean="0">
                <a:solidFill>
                  <a:srgbClr val="FF0000"/>
                </a:solidFill>
              </a:rPr>
              <a:t>punishing</a:t>
            </a:r>
            <a:r>
              <a:rPr lang="en-US" sz="4400" dirty="0" smtClean="0"/>
              <a:t> a criminal, </a:t>
            </a:r>
            <a:r>
              <a:rPr lang="en-US" sz="4400" b="1" dirty="0" smtClean="0">
                <a:solidFill>
                  <a:srgbClr val="FF0000"/>
                </a:solidFill>
              </a:rPr>
              <a:t>calling</a:t>
            </a:r>
            <a:r>
              <a:rPr lang="en-US" sz="4400" dirty="0" smtClean="0"/>
              <a:t> people </a:t>
            </a:r>
            <a:r>
              <a:rPr lang="en-US" sz="4400" b="1" dirty="0" smtClean="0">
                <a:solidFill>
                  <a:srgbClr val="FF0000"/>
                </a:solidFill>
              </a:rPr>
              <a:t>names</a:t>
            </a:r>
            <a:r>
              <a:rPr lang="en-US" sz="4400" dirty="0" smtClean="0"/>
              <a:t> because of the way they dress, or </a:t>
            </a:r>
            <a:r>
              <a:rPr lang="en-US" sz="4400" b="1" dirty="0" smtClean="0">
                <a:solidFill>
                  <a:srgbClr val="FF0000"/>
                </a:solidFill>
              </a:rPr>
              <a:t>fighting</a:t>
            </a:r>
            <a:r>
              <a:rPr lang="en-US" sz="4400" dirty="0" smtClean="0"/>
              <a:t> against a weaker person?</a:t>
            </a:r>
          </a:p>
          <a:p>
            <a:pPr eaLnBrk="1" hangingPunct="1">
              <a:buFont typeface="Wingdings" pitchFamily="2" charset="2"/>
              <a:buNone/>
            </a:pPr>
            <a:endParaRPr lang="en-US" sz="44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3276600" y="4114800"/>
            <a:ext cx="2743200" cy="22860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Possible Answer:</a:t>
            </a:r>
          </a:p>
          <a:p>
            <a:pPr>
              <a:buNone/>
            </a:pPr>
            <a:r>
              <a:rPr lang="en-US" sz="5400" dirty="0" smtClean="0"/>
              <a:t>  Calling people names; fighting against a weaker person.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315200" y="5410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228600" y="5410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28600"/>
            <a:ext cx="5029971" cy="6400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Oval 6">
            <a:hlinkClick r:id="rId6" action="ppaction://hlinksldjump"/>
          </p:cNvPr>
          <p:cNvSpPr/>
          <p:nvPr/>
        </p:nvSpPr>
        <p:spPr>
          <a:xfrm>
            <a:off x="7696200" y="16764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12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7315200" y="3886200"/>
            <a:ext cx="1600200" cy="1219200"/>
          </a:xfrm>
          <a:prstGeom prst="rect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STOP &amp; THINK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</a:rPr>
              <a:t>Why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/>
              <a:t>do you think the author included her mother’s statement that “</a:t>
            </a:r>
            <a:r>
              <a:rPr lang="en-US" sz="4800" b="1" dirty="0" smtClean="0"/>
              <a:t>someday, it will be better</a:t>
            </a:r>
            <a:r>
              <a:rPr lang="en-US" sz="4800" dirty="0" smtClean="0"/>
              <a:t>”?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724400" y="2971800"/>
            <a:ext cx="3581400" cy="32766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Possible Answers:</a:t>
            </a:r>
          </a:p>
          <a:p>
            <a:pPr>
              <a:buNone/>
            </a:pPr>
            <a:r>
              <a:rPr lang="en-US" sz="4000" dirty="0" smtClean="0"/>
              <a:t>  </a:t>
            </a:r>
            <a:r>
              <a:rPr lang="en-US" sz="4000" b="1" dirty="0" smtClean="0">
                <a:solidFill>
                  <a:srgbClr val="FF0000"/>
                </a:solidFill>
              </a:rPr>
              <a:t>To show </a:t>
            </a:r>
            <a:r>
              <a:rPr lang="en-US" sz="4000" dirty="0" smtClean="0"/>
              <a:t>that her family was hopeful in spite of the difficulties they faced; </a:t>
            </a:r>
            <a:r>
              <a:rPr lang="en-US" sz="4000" b="1" dirty="0" smtClean="0">
                <a:solidFill>
                  <a:srgbClr val="FF0000"/>
                </a:solidFill>
              </a:rPr>
              <a:t>to show</a:t>
            </a:r>
            <a:r>
              <a:rPr lang="en-US" sz="4000" dirty="0" smtClean="0"/>
              <a:t> that her mother had hope for the future; </a:t>
            </a:r>
            <a:r>
              <a:rPr lang="en-US" sz="4000" b="1" dirty="0" smtClean="0">
                <a:solidFill>
                  <a:srgbClr val="FF0000"/>
                </a:solidFill>
              </a:rPr>
              <a:t>to show </a:t>
            </a:r>
            <a:r>
              <a:rPr lang="en-US" sz="4000" dirty="0" smtClean="0"/>
              <a:t>that her brother, Martin Luther, was like their mother.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7315200" y="5410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6598"/>
            <a:ext cx="5029200" cy="63363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228600" y="5410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b="1" u="sng" dirty="0" smtClean="0"/>
              <a:t>STOP &amp; THINK:</a:t>
            </a:r>
          </a:p>
          <a:p>
            <a:pPr>
              <a:buNone/>
            </a:pPr>
            <a:r>
              <a:rPr lang="en-US" sz="4800" dirty="0" smtClean="0"/>
              <a:t>  The </a:t>
            </a:r>
            <a:r>
              <a:rPr lang="en-US" sz="4800" b="1" dirty="0" smtClean="0"/>
              <a:t>author’s purpose </a:t>
            </a:r>
            <a:r>
              <a:rPr lang="en-US" sz="4800" dirty="0" smtClean="0"/>
              <a:t>is the </a:t>
            </a:r>
            <a:r>
              <a:rPr lang="en-US" sz="4800" b="1" dirty="0" smtClean="0">
                <a:solidFill>
                  <a:srgbClr val="FF0000"/>
                </a:solidFill>
              </a:rPr>
              <a:t>reason</a:t>
            </a:r>
            <a:r>
              <a:rPr lang="en-US" sz="4800" dirty="0" smtClean="0"/>
              <a:t> the author wrote the selection.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b="1" u="sng" dirty="0" smtClean="0"/>
              <a:t>STOP &amp; THINK:</a:t>
            </a:r>
          </a:p>
          <a:p>
            <a:pPr>
              <a:buNone/>
            </a:pPr>
            <a:r>
              <a:rPr lang="en-US" sz="4800" dirty="0" smtClean="0"/>
              <a:t>  Remember, an </a:t>
            </a:r>
            <a:r>
              <a:rPr lang="en-US" sz="4800" b="1" dirty="0" smtClean="0"/>
              <a:t>author’s purpose </a:t>
            </a:r>
            <a:r>
              <a:rPr lang="en-US" sz="4800" dirty="0" smtClean="0"/>
              <a:t>may be to </a:t>
            </a:r>
            <a:r>
              <a:rPr lang="en-US" sz="4800" b="1" dirty="0" smtClean="0">
                <a:solidFill>
                  <a:srgbClr val="FF0000"/>
                </a:solidFill>
              </a:rPr>
              <a:t>inform</a:t>
            </a:r>
            <a:r>
              <a:rPr lang="en-US" sz="4800" dirty="0" smtClean="0"/>
              <a:t>, to </a:t>
            </a:r>
            <a:r>
              <a:rPr lang="en-US" sz="4800" b="1" dirty="0" smtClean="0">
                <a:solidFill>
                  <a:srgbClr val="FF0000"/>
                </a:solidFill>
              </a:rPr>
              <a:t>entertain</a:t>
            </a:r>
            <a:r>
              <a:rPr lang="en-US" sz="4800" dirty="0" smtClean="0"/>
              <a:t>, to </a:t>
            </a:r>
            <a:r>
              <a:rPr lang="en-US" sz="4800" b="1" dirty="0" smtClean="0">
                <a:solidFill>
                  <a:srgbClr val="FF0000"/>
                </a:solidFill>
              </a:rPr>
              <a:t>persuade</a:t>
            </a:r>
            <a:r>
              <a:rPr lang="en-US" sz="4800" dirty="0" smtClean="0"/>
              <a:t>, or to </a:t>
            </a:r>
            <a:r>
              <a:rPr lang="en-US" sz="4800" b="1" dirty="0" smtClean="0"/>
              <a:t>express </a:t>
            </a:r>
            <a:r>
              <a:rPr lang="en-US" sz="4800" b="1" dirty="0" smtClean="0">
                <a:solidFill>
                  <a:srgbClr val="FF0000"/>
                </a:solidFill>
              </a:rPr>
              <a:t>feelings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b="1" u="sng" dirty="0" smtClean="0"/>
              <a:t>STOP &amp; THINK:</a:t>
            </a:r>
          </a:p>
          <a:p>
            <a:pPr>
              <a:buNone/>
            </a:pPr>
            <a:r>
              <a:rPr lang="en-US" sz="4800" dirty="0" smtClean="0"/>
              <a:t>  Oftentimes, the </a:t>
            </a:r>
            <a:r>
              <a:rPr lang="en-US" sz="4800" b="1" dirty="0" smtClean="0"/>
              <a:t>author’s purpose</a:t>
            </a:r>
            <a:r>
              <a:rPr lang="en-US" sz="4800" dirty="0" smtClean="0"/>
              <a:t> is </a:t>
            </a:r>
            <a:r>
              <a:rPr lang="en-US" sz="4800" b="1" u="sng" dirty="0" smtClean="0">
                <a:solidFill>
                  <a:srgbClr val="FF0000"/>
                </a:solidFill>
              </a:rPr>
              <a:t>not</a:t>
            </a:r>
            <a:r>
              <a:rPr lang="en-US" sz="4800" dirty="0" smtClean="0"/>
              <a:t> </a:t>
            </a:r>
            <a:r>
              <a:rPr lang="en-US" sz="4800" b="1" dirty="0" smtClean="0"/>
              <a:t>directly stated </a:t>
            </a:r>
            <a:r>
              <a:rPr lang="en-US" sz="4800" dirty="0" smtClean="0"/>
              <a:t>in the text.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b="1" u="sng" dirty="0" smtClean="0"/>
              <a:t>STOP &amp; THINK:</a:t>
            </a:r>
          </a:p>
          <a:p>
            <a:pPr>
              <a:buNone/>
            </a:pPr>
            <a:r>
              <a:rPr lang="en-US" sz="4800" dirty="0" smtClean="0"/>
              <a:t>  Readers have to consider what </a:t>
            </a:r>
            <a:r>
              <a:rPr lang="en-US" sz="4800" b="1" dirty="0" smtClean="0"/>
              <a:t>text</a:t>
            </a:r>
            <a:r>
              <a:rPr lang="en-US" sz="4800" dirty="0" smtClean="0"/>
              <a:t> </a:t>
            </a:r>
            <a:r>
              <a:rPr lang="en-US" sz="4800" b="1" dirty="0" smtClean="0"/>
              <a:t>details</a:t>
            </a:r>
            <a:r>
              <a:rPr lang="en-US" sz="4800" dirty="0" smtClean="0"/>
              <a:t> the author has included and </a:t>
            </a:r>
            <a:r>
              <a:rPr lang="en-US" sz="4800" b="1" dirty="0" smtClean="0">
                <a:solidFill>
                  <a:srgbClr val="FF0000"/>
                </a:solidFill>
              </a:rPr>
              <a:t>why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b="1" u="sng" dirty="0" smtClean="0"/>
              <a:t>STOP &amp; THINK:</a:t>
            </a:r>
          </a:p>
          <a:p>
            <a:pPr>
              <a:buNone/>
            </a:pPr>
            <a:r>
              <a:rPr lang="en-US" sz="4800" dirty="0" smtClean="0"/>
              <a:t>  Readers have to consider what </a:t>
            </a:r>
            <a:r>
              <a:rPr lang="en-US" sz="4800" b="1" dirty="0" smtClean="0"/>
              <a:t>text</a:t>
            </a:r>
            <a:r>
              <a:rPr lang="en-US" sz="4800" dirty="0" smtClean="0"/>
              <a:t> </a:t>
            </a:r>
            <a:r>
              <a:rPr lang="en-US" sz="4800" b="1" dirty="0" smtClean="0"/>
              <a:t>details</a:t>
            </a:r>
            <a:r>
              <a:rPr lang="en-US" sz="4800" dirty="0" smtClean="0"/>
              <a:t> the author has included and </a:t>
            </a:r>
            <a:r>
              <a:rPr lang="en-US" sz="4800" b="1" dirty="0" smtClean="0">
                <a:solidFill>
                  <a:srgbClr val="FF0000"/>
                </a:solidFill>
              </a:rPr>
              <a:t>why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800" b="1" dirty="0" smtClean="0"/>
              <a:t>Why</a:t>
            </a:r>
            <a:r>
              <a:rPr lang="en-US" sz="4800" dirty="0" smtClean="0"/>
              <a:t> do you the author chose to include Martin Luther’s statement that he “</a:t>
            </a:r>
            <a:r>
              <a:rPr lang="en-US" sz="4800" b="1" dirty="0" smtClean="0"/>
              <a:t>would turn the world upside down</a:t>
            </a:r>
            <a:r>
              <a:rPr lang="en-US" sz="4800" dirty="0" smtClean="0"/>
              <a:t>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2971800" y="3657600"/>
            <a:ext cx="3352800" cy="26670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Possible Answer:</a:t>
            </a:r>
          </a:p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b="1" dirty="0" smtClean="0"/>
              <a:t>To show </a:t>
            </a:r>
            <a:r>
              <a:rPr lang="en-US" sz="4400" dirty="0" smtClean="0"/>
              <a:t>readers that M.L. </a:t>
            </a:r>
            <a:r>
              <a:rPr lang="en-US" sz="4400" b="1" dirty="0" smtClean="0">
                <a:solidFill>
                  <a:srgbClr val="FF0000"/>
                </a:solidFill>
              </a:rPr>
              <a:t>felt strongly</a:t>
            </a:r>
            <a:r>
              <a:rPr lang="en-US" sz="4400" dirty="0" smtClean="0"/>
              <a:t> that it was </a:t>
            </a:r>
            <a:r>
              <a:rPr lang="en-US" sz="4400" b="1" dirty="0" smtClean="0">
                <a:solidFill>
                  <a:srgbClr val="FF0000"/>
                </a:solidFill>
              </a:rPr>
              <a:t>wrong</a:t>
            </a:r>
            <a:r>
              <a:rPr lang="en-US" sz="4400" dirty="0" smtClean="0"/>
              <a:t> to treat someone different because of their skin color; </a:t>
            </a:r>
            <a:r>
              <a:rPr lang="en-US" sz="4400" b="1" dirty="0" smtClean="0"/>
              <a:t>to persuade </a:t>
            </a:r>
            <a:r>
              <a:rPr lang="en-US" sz="4400" dirty="0" smtClean="0"/>
              <a:t>readers to </a:t>
            </a:r>
            <a:r>
              <a:rPr lang="en-US" sz="4400" b="1" dirty="0" smtClean="0">
                <a:solidFill>
                  <a:srgbClr val="FF0000"/>
                </a:solidFill>
              </a:rPr>
              <a:t>feel</a:t>
            </a:r>
            <a:r>
              <a:rPr lang="en-US" sz="4400" dirty="0" smtClean="0"/>
              <a:t> the </a:t>
            </a:r>
            <a:r>
              <a:rPr lang="en-US" sz="4400" b="1" dirty="0" smtClean="0">
                <a:solidFill>
                  <a:srgbClr val="FF0000"/>
                </a:solidFill>
              </a:rPr>
              <a:t>same</a:t>
            </a:r>
            <a:r>
              <a:rPr lang="en-US" sz="4400" dirty="0" smtClean="0"/>
              <a:t> way as Martin Luther did.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315200" y="5410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228600" y="5410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28600"/>
            <a:ext cx="5029200" cy="64008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Oval 6">
            <a:hlinkClick r:id="rId6" action="ppaction://hlinksldjump"/>
          </p:cNvPr>
          <p:cNvSpPr/>
          <p:nvPr/>
        </p:nvSpPr>
        <p:spPr>
          <a:xfrm>
            <a:off x="7696200" y="16764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13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rId7" action="ppaction://hlinksldjump"/>
          </p:cNvPr>
          <p:cNvSpPr/>
          <p:nvPr/>
        </p:nvSpPr>
        <p:spPr>
          <a:xfrm>
            <a:off x="7696200" y="28194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14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800" dirty="0" smtClean="0"/>
              <a:t>What happened as a result of the King children </a:t>
            </a:r>
            <a:r>
              <a:rPr lang="en-US" sz="4800" b="1" dirty="0" smtClean="0"/>
              <a:t>losing</a:t>
            </a:r>
            <a:r>
              <a:rPr lang="en-US" sz="4800" dirty="0" smtClean="0"/>
              <a:t> their playmates?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2667000" y="2438400"/>
            <a:ext cx="4648200" cy="38100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Possible Answers:</a:t>
            </a:r>
          </a:p>
          <a:p>
            <a:pPr>
              <a:buNone/>
            </a:pPr>
            <a:r>
              <a:rPr lang="en-US" sz="5400" dirty="0" smtClean="0"/>
              <a:t>  They became </a:t>
            </a:r>
            <a:r>
              <a:rPr lang="en-US" sz="5400" b="1" dirty="0" smtClean="0">
                <a:solidFill>
                  <a:srgbClr val="FF0000"/>
                </a:solidFill>
              </a:rPr>
              <a:t>aware</a:t>
            </a:r>
            <a:r>
              <a:rPr lang="en-US" sz="5400" dirty="0" smtClean="0"/>
              <a:t> of </a:t>
            </a:r>
            <a:r>
              <a:rPr lang="en-US" sz="5400" b="1" dirty="0" smtClean="0"/>
              <a:t>segregation</a:t>
            </a:r>
            <a:r>
              <a:rPr lang="en-US" sz="5400" dirty="0" smtClean="0"/>
              <a:t> for the first time in their lives; they </a:t>
            </a:r>
            <a:r>
              <a:rPr lang="en-US" sz="5400" b="1" dirty="0" smtClean="0">
                <a:solidFill>
                  <a:srgbClr val="FF0000"/>
                </a:solidFill>
              </a:rPr>
              <a:t>recognized</a:t>
            </a:r>
            <a:r>
              <a:rPr lang="en-US" sz="5400" dirty="0" smtClean="0"/>
              <a:t> </a:t>
            </a:r>
            <a:r>
              <a:rPr lang="en-US" sz="5400" b="1" dirty="0" smtClean="0"/>
              <a:t>new meaning </a:t>
            </a:r>
            <a:r>
              <a:rPr lang="en-US" sz="5400" dirty="0" smtClean="0"/>
              <a:t>in their father’s sermons; they </a:t>
            </a:r>
            <a:r>
              <a:rPr lang="en-US" sz="5400" b="1" dirty="0" smtClean="0">
                <a:solidFill>
                  <a:srgbClr val="FF0000"/>
                </a:solidFill>
              </a:rPr>
              <a:t>realized</a:t>
            </a:r>
            <a:r>
              <a:rPr lang="en-US" sz="5400" dirty="0" smtClean="0"/>
              <a:t> the need to </a:t>
            </a:r>
            <a:r>
              <a:rPr lang="en-US" sz="5400" b="1" dirty="0" smtClean="0"/>
              <a:t>stand up </a:t>
            </a:r>
            <a:r>
              <a:rPr lang="en-US" sz="5400" dirty="0" smtClean="0"/>
              <a:t>for themselves.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7315200" y="5410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228600" y="5410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28600"/>
            <a:ext cx="5028076" cy="63710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7315200" y="152400"/>
            <a:ext cx="1600200" cy="1219200"/>
          </a:xfrm>
          <a:prstGeom prst="rec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SET A PURPOSE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800" dirty="0" smtClean="0"/>
              <a:t>How could stories be as </a:t>
            </a:r>
            <a:r>
              <a:rPr lang="en-US" sz="4800" b="1" dirty="0" smtClean="0"/>
              <a:t>nourishing</a:t>
            </a:r>
            <a:r>
              <a:rPr lang="en-US" sz="4800" dirty="0" smtClean="0"/>
              <a:t> as food?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2209800" y="2209800"/>
            <a:ext cx="4800600" cy="40386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Possible Answer:</a:t>
            </a:r>
          </a:p>
          <a:p>
            <a:pPr>
              <a:buNone/>
            </a:pPr>
            <a:r>
              <a:rPr lang="en-US" sz="5400" dirty="0" smtClean="0"/>
              <a:t>  </a:t>
            </a:r>
            <a:r>
              <a:rPr lang="en-US" sz="4400" b="1" dirty="0" smtClean="0"/>
              <a:t>Nourishing</a:t>
            </a:r>
            <a:r>
              <a:rPr lang="en-US" sz="4400" dirty="0" smtClean="0"/>
              <a:t> means healthful. Food </a:t>
            </a:r>
            <a:r>
              <a:rPr lang="en-US" sz="4400" b="1" dirty="0" smtClean="0"/>
              <a:t>nourishes</a:t>
            </a:r>
            <a:r>
              <a:rPr lang="en-US" sz="4400" dirty="0" smtClean="0"/>
              <a:t> the body, while </a:t>
            </a:r>
            <a:r>
              <a:rPr lang="en-US" sz="4400" b="1" dirty="0" smtClean="0"/>
              <a:t>stories </a:t>
            </a:r>
            <a:r>
              <a:rPr lang="en-US" sz="4400" dirty="0" smtClean="0"/>
              <a:t>are </a:t>
            </a:r>
            <a:r>
              <a:rPr lang="en-US" sz="4400" b="1" dirty="0" smtClean="0"/>
              <a:t>healthful</a:t>
            </a:r>
            <a:r>
              <a:rPr lang="en-US" sz="4400" dirty="0" smtClean="0"/>
              <a:t> for the spirit by </a:t>
            </a:r>
            <a:r>
              <a:rPr lang="en-US" sz="4400" b="1" dirty="0" smtClean="0">
                <a:solidFill>
                  <a:srgbClr val="FF0000"/>
                </a:solidFill>
              </a:rPr>
              <a:t>inspiring</a:t>
            </a:r>
            <a:r>
              <a:rPr lang="en-US" sz="4400" dirty="0" smtClean="0"/>
              <a:t> and </a:t>
            </a:r>
            <a:r>
              <a:rPr lang="en-US" sz="4400" b="1" dirty="0" smtClean="0">
                <a:solidFill>
                  <a:srgbClr val="FF0000"/>
                </a:solidFill>
              </a:rPr>
              <a:t>giving hope </a:t>
            </a:r>
            <a:r>
              <a:rPr lang="en-US" sz="4400" dirty="0" smtClean="0"/>
              <a:t>for the future.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315200" y="5410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7315200" y="3886200"/>
            <a:ext cx="1600200" cy="1219200"/>
          </a:xfrm>
          <a:prstGeom prst="rect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STOP &amp; THINK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Action Button: Back or Previous 4">
            <a:hlinkClick r:id="rId5" action="ppaction://hlinksldjump" highlightClick="1"/>
          </p:cNvPr>
          <p:cNvSpPr/>
          <p:nvPr/>
        </p:nvSpPr>
        <p:spPr>
          <a:xfrm>
            <a:off x="228600" y="5410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28600"/>
            <a:ext cx="4999182" cy="6400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7620000" y="16764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15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800" b="1" dirty="0" smtClean="0"/>
              <a:t>How</a:t>
            </a:r>
            <a:r>
              <a:rPr lang="en-US" sz="4800" dirty="0" smtClean="0"/>
              <a:t> does the </a:t>
            </a:r>
            <a:r>
              <a:rPr lang="en-US" sz="4800" b="1" dirty="0" smtClean="0">
                <a:solidFill>
                  <a:srgbClr val="FF0000"/>
                </a:solidFill>
              </a:rPr>
              <a:t>author</a:t>
            </a:r>
            <a:r>
              <a:rPr lang="en-US" sz="4800" dirty="0" smtClean="0"/>
              <a:t> use the story to present her own </a:t>
            </a:r>
            <a:r>
              <a:rPr lang="en-US" sz="4800" b="1" dirty="0" smtClean="0"/>
              <a:t>biography</a:t>
            </a:r>
            <a:r>
              <a:rPr lang="en-US" sz="4800" dirty="0" smtClean="0"/>
              <a:t>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2895600" y="2133600"/>
            <a:ext cx="4800600" cy="40386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Possible Answer:</a:t>
            </a:r>
          </a:p>
          <a:p>
            <a:pPr>
              <a:buNone/>
            </a:pPr>
            <a:r>
              <a:rPr lang="en-US" sz="5400" dirty="0" smtClean="0"/>
              <a:t>  </a:t>
            </a:r>
            <a:r>
              <a:rPr lang="en-US" sz="4400" dirty="0" smtClean="0"/>
              <a:t>As she tells stories from Martin’s childhood and the lessons he learned,</a:t>
            </a:r>
            <a:r>
              <a:rPr lang="en-US" sz="4400" b="1" dirty="0" smtClean="0"/>
              <a:t> she </a:t>
            </a:r>
            <a:r>
              <a:rPr lang="en-US" sz="4400" dirty="0" smtClean="0"/>
              <a:t>is also </a:t>
            </a:r>
            <a:r>
              <a:rPr lang="en-US" sz="4400" b="1" dirty="0" smtClean="0">
                <a:solidFill>
                  <a:srgbClr val="FF0000"/>
                </a:solidFill>
              </a:rPr>
              <a:t>describing</a:t>
            </a:r>
            <a:r>
              <a:rPr lang="en-US" sz="4400" dirty="0" smtClean="0"/>
              <a:t> her </a:t>
            </a:r>
            <a:r>
              <a:rPr lang="en-US" sz="4400" b="1" dirty="0" smtClean="0"/>
              <a:t>own experiences </a:t>
            </a:r>
            <a:r>
              <a:rPr lang="en-US" sz="4400" dirty="0" smtClean="0"/>
              <a:t>because she grew up with him.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b="1" u="sng" dirty="0" smtClean="0"/>
              <a:t>STOP &amp; THINK:</a:t>
            </a:r>
          </a:p>
          <a:p>
            <a:pPr>
              <a:buNone/>
            </a:pPr>
            <a:r>
              <a:rPr lang="en-US" sz="4800" dirty="0" smtClean="0"/>
              <a:t>  To </a:t>
            </a:r>
            <a:r>
              <a:rPr lang="en-US" sz="4800" b="1" dirty="0" smtClean="0"/>
              <a:t>monitor</a:t>
            </a:r>
            <a:r>
              <a:rPr lang="en-US" sz="4800" dirty="0" smtClean="0"/>
              <a:t> means to </a:t>
            </a:r>
            <a:r>
              <a:rPr lang="en-US" sz="4800" b="1" dirty="0" smtClean="0">
                <a:solidFill>
                  <a:srgbClr val="FF0000"/>
                </a:solidFill>
              </a:rPr>
              <a:t>check</a:t>
            </a:r>
            <a:r>
              <a:rPr lang="en-US" sz="4800" dirty="0" smtClean="0"/>
              <a:t> your understanding. To </a:t>
            </a:r>
            <a:r>
              <a:rPr lang="en-US" sz="4800" b="1" dirty="0" smtClean="0"/>
              <a:t>clarify</a:t>
            </a:r>
            <a:r>
              <a:rPr lang="en-US" sz="4800" dirty="0" smtClean="0"/>
              <a:t> means to </a:t>
            </a:r>
            <a:r>
              <a:rPr lang="en-US" sz="4800" b="1" dirty="0" smtClean="0"/>
              <a:t>make sense </a:t>
            </a:r>
            <a:r>
              <a:rPr lang="en-US" sz="4800" dirty="0" smtClean="0"/>
              <a:t>of things that aren’t clear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b="1" u="sng" dirty="0" smtClean="0"/>
              <a:t>STOP &amp; THINK:</a:t>
            </a:r>
          </a:p>
          <a:p>
            <a:pPr>
              <a:buNone/>
            </a:pPr>
            <a:r>
              <a:rPr lang="en-US" sz="4800" dirty="0" smtClean="0"/>
              <a:t>  Let’s </a:t>
            </a:r>
            <a:r>
              <a:rPr lang="en-US" sz="4800" b="1" dirty="0" smtClean="0"/>
              <a:t>check</a:t>
            </a:r>
            <a:r>
              <a:rPr lang="en-US" sz="4800" dirty="0" smtClean="0"/>
              <a:t> your understanding and </a:t>
            </a:r>
            <a:r>
              <a:rPr lang="en-US" sz="4800" b="1" dirty="0" smtClean="0">
                <a:solidFill>
                  <a:srgbClr val="FF0000"/>
                </a:solidFill>
              </a:rPr>
              <a:t>make sense </a:t>
            </a:r>
            <a:r>
              <a:rPr lang="en-US" sz="4800" dirty="0" smtClean="0"/>
              <a:t>of this phrase:</a:t>
            </a:r>
          </a:p>
          <a:p>
            <a:pPr>
              <a:buNone/>
            </a:pPr>
            <a:r>
              <a:rPr lang="en-US" sz="4800" dirty="0" smtClean="0"/>
              <a:t> “</a:t>
            </a:r>
            <a:r>
              <a:rPr lang="en-US" sz="4800" i="1" dirty="0" smtClean="0"/>
              <a:t>These stories were as nourishing as the food that was set before us</a:t>
            </a:r>
            <a:r>
              <a:rPr lang="en-US" sz="4800" dirty="0" smtClean="0"/>
              <a:t>.”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b="1" u="sng" dirty="0" smtClean="0"/>
              <a:t>STOP &amp; THINK:</a:t>
            </a:r>
          </a:p>
          <a:p>
            <a:pPr>
              <a:buNone/>
            </a:pPr>
            <a:r>
              <a:rPr lang="en-US" sz="4800" dirty="0" smtClean="0"/>
              <a:t>	This phrase means that stories can </a:t>
            </a:r>
            <a:r>
              <a:rPr lang="en-US" sz="4800" b="1" dirty="0" smtClean="0"/>
              <a:t>nourish</a:t>
            </a:r>
            <a:r>
              <a:rPr lang="en-US" sz="4800" dirty="0" smtClean="0"/>
              <a:t> your mind and help you learn.</a:t>
            </a: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b="1" dirty="0" smtClean="0"/>
              <a:t>  </a:t>
            </a:r>
            <a:r>
              <a:rPr lang="en-US" sz="5400" dirty="0" smtClean="0"/>
              <a:t>How did Martin Luther’s father’s stories </a:t>
            </a:r>
            <a:r>
              <a:rPr lang="en-US" sz="5400" b="1" dirty="0" smtClean="0"/>
              <a:t>nourish</a:t>
            </a:r>
            <a:r>
              <a:rPr lang="en-US" sz="5400" dirty="0" smtClean="0"/>
              <a:t> his family?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2743200" y="2590800"/>
            <a:ext cx="4038600" cy="37338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Possible Answer:</a:t>
            </a:r>
          </a:p>
          <a:p>
            <a:pPr>
              <a:buNone/>
            </a:pPr>
            <a:r>
              <a:rPr lang="en-US" sz="4400" dirty="0" smtClean="0"/>
              <a:t>   </a:t>
            </a:r>
            <a:r>
              <a:rPr lang="en-US" sz="4800" dirty="0" smtClean="0"/>
              <a:t>Showing them how he stood up for himself </a:t>
            </a:r>
            <a:r>
              <a:rPr lang="en-US" sz="4800" b="1" dirty="0" smtClean="0"/>
              <a:t>made them feel </a:t>
            </a:r>
            <a:r>
              <a:rPr lang="en-US" sz="4800" b="1" dirty="0" smtClean="0">
                <a:solidFill>
                  <a:srgbClr val="FF0000"/>
                </a:solidFill>
              </a:rPr>
              <a:t>comforted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/>
              <a:t>and </a:t>
            </a:r>
            <a:r>
              <a:rPr lang="en-US" sz="4800" b="1" dirty="0" smtClean="0">
                <a:solidFill>
                  <a:srgbClr val="FF0000"/>
                </a:solidFill>
              </a:rPr>
              <a:t>strong</a:t>
            </a:r>
            <a:r>
              <a:rPr lang="en-US" sz="4800" dirty="0" smtClean="0"/>
              <a:t>, just as food would.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</a:t>
            </a:r>
            <a:r>
              <a:rPr lang="en-US" sz="5400" b="1" dirty="0" smtClean="0"/>
              <a:t>Good readers </a:t>
            </a:r>
            <a:r>
              <a:rPr lang="en-US" sz="5400" dirty="0" smtClean="0"/>
              <a:t>set a </a:t>
            </a:r>
            <a:r>
              <a:rPr lang="en-US" sz="5400" b="1" dirty="0" smtClean="0">
                <a:solidFill>
                  <a:srgbClr val="FF0000"/>
                </a:solidFill>
              </a:rPr>
              <a:t>purpose</a:t>
            </a:r>
            <a:r>
              <a:rPr lang="en-US" sz="5400" dirty="0" smtClean="0"/>
              <a:t> for reading based on their </a:t>
            </a:r>
            <a:r>
              <a:rPr lang="en-US" sz="5400" b="1" dirty="0" smtClean="0"/>
              <a:t>preview</a:t>
            </a:r>
            <a:r>
              <a:rPr lang="en-US" sz="5400" dirty="0" smtClean="0"/>
              <a:t> of the story, and what they know about </a:t>
            </a:r>
            <a:r>
              <a:rPr lang="en-US" sz="5400" b="1" dirty="0" smtClean="0">
                <a:solidFill>
                  <a:srgbClr val="FF0000"/>
                </a:solidFill>
              </a:rPr>
              <a:t>genre</a:t>
            </a:r>
            <a:r>
              <a:rPr lang="en-US" sz="5400" dirty="0" smtClean="0"/>
              <a:t>.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315200" y="5410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228600" y="5410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16395"/>
            <a:ext cx="5029200" cy="64130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Oval 6">
            <a:hlinkClick r:id="rId6" action="ppaction://hlinksldjump"/>
          </p:cNvPr>
          <p:cNvSpPr/>
          <p:nvPr/>
        </p:nvSpPr>
        <p:spPr>
          <a:xfrm>
            <a:off x="7696200" y="1676400"/>
            <a:ext cx="990600" cy="914400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16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800" dirty="0" smtClean="0"/>
              <a:t>Do you have a </a:t>
            </a:r>
            <a:r>
              <a:rPr lang="en-US" sz="4800" b="1" dirty="0" smtClean="0"/>
              <a:t>dream</a:t>
            </a:r>
            <a:r>
              <a:rPr lang="en-US" sz="4800" dirty="0" smtClean="0"/>
              <a:t> about something you hope will happen someday? Briefly describe it.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343400" y="3048000"/>
            <a:ext cx="3886200" cy="32004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</a:t>
            </a:r>
            <a:r>
              <a:rPr lang="en-US" sz="5400" b="1" u="sng" dirty="0" smtClean="0"/>
              <a:t>Sample Answers:</a:t>
            </a:r>
          </a:p>
          <a:p>
            <a:pPr>
              <a:buNone/>
            </a:pPr>
            <a:r>
              <a:rPr lang="en-US" sz="5400" dirty="0" smtClean="0"/>
              <a:t>  Getting on the softball team, going to college, world peace….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</a:t>
            </a:r>
            <a:r>
              <a:rPr lang="en-US" sz="5400" b="1" dirty="0" smtClean="0"/>
              <a:t>Projectable </a:t>
            </a:r>
            <a:r>
              <a:rPr lang="en-US" sz="5400" b="1" dirty="0" smtClean="0">
                <a:solidFill>
                  <a:srgbClr val="FF0000"/>
                </a:solidFill>
              </a:rPr>
              <a:t>2.2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447800"/>
            <a:ext cx="2895600" cy="4739725"/>
          </a:xfrm>
          <a:prstGeom prst="rect">
            <a:avLst/>
          </a:prstGeom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685800" y="5029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7077"/>
            <a:ext cx="6096000" cy="65683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791200"/>
            <a:ext cx="1066800" cy="838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28600" y="5791200"/>
            <a:ext cx="1066800" cy="838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"/>
            <a:ext cx="6096000" cy="655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848600" y="5791200"/>
            <a:ext cx="1066800" cy="838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228600" y="5791200"/>
            <a:ext cx="1066800" cy="838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</a:t>
            </a:r>
            <a:r>
              <a:rPr lang="en-US" sz="5400" b="1" dirty="0" smtClean="0"/>
              <a:t>Projectable </a:t>
            </a:r>
            <a:r>
              <a:rPr lang="en-US" sz="5400" b="1" dirty="0" smtClean="0">
                <a:solidFill>
                  <a:srgbClr val="FF0000"/>
                </a:solidFill>
              </a:rPr>
              <a:t>2.4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447800"/>
            <a:ext cx="2895600" cy="4739725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85800" y="50292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685800"/>
            <a:ext cx="6096000" cy="7467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848600" y="5791200"/>
            <a:ext cx="1066800" cy="838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28600" y="5791200"/>
            <a:ext cx="1066800" cy="838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</a:t>
            </a:r>
            <a:r>
              <a:rPr lang="en-US" sz="5400" b="1" dirty="0" smtClean="0"/>
              <a:t>Authors</a:t>
            </a:r>
            <a:r>
              <a:rPr lang="en-US" sz="5400" dirty="0" smtClean="0"/>
              <a:t> often want readers to</a:t>
            </a:r>
            <a:r>
              <a:rPr lang="en-US" sz="5400" b="1" dirty="0" smtClean="0"/>
              <a:t> learn </a:t>
            </a:r>
            <a:r>
              <a:rPr lang="en-US" sz="5400" dirty="0" smtClean="0"/>
              <a:t>something, so you should </a:t>
            </a:r>
            <a:r>
              <a:rPr lang="en-US" sz="5400" b="1" dirty="0" smtClean="0">
                <a:solidFill>
                  <a:srgbClr val="FF0000"/>
                </a:solidFill>
              </a:rPr>
              <a:t>think</a:t>
            </a:r>
            <a:r>
              <a:rPr lang="en-US" sz="5400" dirty="0" smtClean="0"/>
              <a:t> about what the </a:t>
            </a:r>
            <a:r>
              <a:rPr lang="en-US" sz="5400" b="1" dirty="0" smtClean="0"/>
              <a:t>author wants you to know</a:t>
            </a:r>
            <a:r>
              <a:rPr lang="en-US" sz="54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6858000" y="50292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685800"/>
            <a:ext cx="6096000" cy="75438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848600" y="5791200"/>
            <a:ext cx="1066800" cy="838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228600" y="5791200"/>
            <a:ext cx="1066800" cy="838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C:\Users\Kelly Mott\AppData\Local\Microsoft\Windows\Temporary Internet Files\Content.IE5\4KXSLIUA\MCj042608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"/>
            <a:ext cx="6595723" cy="5845175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239000" y="52578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04800" y="52578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Title 1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9144000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 smtClean="0"/>
              <a:t>How did you do?</a:t>
            </a:r>
          </a:p>
        </p:txBody>
      </p:sp>
      <p:pic>
        <p:nvPicPr>
          <p:cNvPr id="883715" name="Picture 6" descr="C:\Documents and Settings\kmott.ET_MOTT_LAP\Local Settings\Temporary Internet Files\Content.IE5\2XCDIHAD\MCj009789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14600"/>
            <a:ext cx="1981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3716" name="Picture 8" descr="C:\Documents and Settings\kmott.ET_MOTT_LAP\Local Settings\Temporary Internet Files\Content.IE5\2XCDIHAD\MCj009803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286000"/>
            <a:ext cx="20574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3717" name="Picture 6" descr="thumb_dow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667000"/>
            <a:ext cx="22796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239000" y="5257800"/>
            <a:ext cx="1600200" cy="1219200"/>
          </a:xfrm>
          <a:prstGeom prst="actionButtonForwardNext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304800" y="5257800"/>
            <a:ext cx="1600200" cy="1219200"/>
          </a:xfrm>
          <a:prstGeom prst="actionButtonBackPrevious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690" name="Picture 2" descr="http://www.abcteach.com/free/s/stopsign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"/>
            <a:ext cx="5905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</a:t>
            </a:r>
            <a:r>
              <a:rPr lang="en-US" sz="5400" b="1" dirty="0" smtClean="0"/>
              <a:t> </a:t>
            </a:r>
            <a:r>
              <a:rPr lang="en-US" sz="5400" dirty="0" smtClean="0"/>
              <a:t>What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genre</a:t>
            </a:r>
            <a:r>
              <a:rPr lang="en-US" sz="5400" b="1" dirty="0" smtClean="0"/>
              <a:t> </a:t>
            </a:r>
            <a:r>
              <a:rPr lang="en-US" sz="5400" dirty="0" smtClean="0"/>
              <a:t>do you think this story is?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(</a:t>
            </a:r>
            <a:r>
              <a:rPr lang="en-US" sz="5400" b="1" dirty="0" smtClean="0"/>
              <a:t>Hint: </a:t>
            </a:r>
            <a:r>
              <a:rPr lang="en-US" sz="5400" dirty="0" smtClean="0"/>
              <a:t>See Pg. 48)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5400" b="1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2895600" y="3276600"/>
            <a:ext cx="3581400" cy="2971800"/>
          </a:xfrm>
          <a:prstGeom prst="star5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hlinkClick r:id="rId4" action="ppaction://hlinksldjump"/>
              </a:rPr>
              <a:t>Answer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0"/>
  <p:tag name="RACERSMAXDISPLAYED" val="0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1277</Words>
  <Application>Microsoft Macintosh PowerPoint</Application>
  <PresentationFormat>On-screen Show (4:3)</PresentationFormat>
  <Paragraphs>283</Paragraphs>
  <Slides>84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you do?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Mott</dc:creator>
  <cp:lastModifiedBy>Hampton Schools</cp:lastModifiedBy>
  <cp:revision>266</cp:revision>
  <dcterms:created xsi:type="dcterms:W3CDTF">2013-09-22T23:49:01Z</dcterms:created>
  <dcterms:modified xsi:type="dcterms:W3CDTF">2015-06-20T22:19:14Z</dcterms:modified>
</cp:coreProperties>
</file>