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9.xml" ContentType="application/vnd.openxmlformats-officedocument.presentationml.notesSlide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64.xml" ContentType="application/vnd.openxmlformats-officedocument.presentationml.tags+xml"/>
  <Override PartName="/ppt/notesSlides/notesSlide31.xml" ContentType="application/vnd.openxmlformats-officedocument.presentationml.notesSlide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66.xml" ContentType="application/vnd.openxmlformats-officedocument.presentationml.tags+xml"/>
  <Override PartName="/ppt/notesSlides/notesSlide33.xml" ContentType="application/vnd.openxmlformats-officedocument.presentationml.notesSlide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68.xml" ContentType="application/vnd.openxmlformats-officedocument.presentationml.tags+xml"/>
  <Override PartName="/ppt/notesSlides/notesSlide35.xml" ContentType="application/vnd.openxmlformats-officedocument.presentationml.notesSlide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70.xml" ContentType="application/vnd.openxmlformats-officedocument.presentationml.tags+xml"/>
  <Override PartName="/ppt/notesSlides/notesSlide37.xml" ContentType="application/vnd.openxmlformats-officedocument.presentationml.notesSlide+xml"/>
  <Override PartName="/ppt/tags/tag71.xml" ContentType="application/vnd.openxmlformats-officedocument.presentationml.tags+xml"/>
  <Override PartName="/ppt/notesSlides/notesSlide38.xml" ContentType="application/vnd.openxmlformats-officedocument.presentationml.notesSlide+xml"/>
  <Override PartName="/ppt/tags/tag72.xml" ContentType="application/vnd.openxmlformats-officedocument.presentationml.tags+xml"/>
  <Override PartName="/ppt/notesSlides/notesSlide39.xml" ContentType="application/vnd.openxmlformats-officedocument.presentationml.notesSlide+xml"/>
  <Override PartName="/ppt/tags/tag73.xml" ContentType="application/vnd.openxmlformats-officedocument.presentationml.tags+xml"/>
  <Override PartName="/ppt/notesSlides/notesSlide40.xml" ContentType="application/vnd.openxmlformats-officedocument.presentationml.notesSlide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75.xml" ContentType="application/vnd.openxmlformats-officedocument.presentationml.tags+xml"/>
  <Override PartName="/ppt/notesSlides/notesSlide42.xml" ContentType="application/vnd.openxmlformats-officedocument.presentationml.notesSlide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tags/tag77.xml" ContentType="application/vnd.openxmlformats-officedocument.presentationml.tags+xml"/>
  <Override PartName="/ppt/notesSlides/notesSlide44.xml" ContentType="application/vnd.openxmlformats-officedocument.presentationml.notesSlide+xml"/>
  <Override PartName="/ppt/tags/tag78.xml" ContentType="application/vnd.openxmlformats-officedocument.presentationml.tags+xml"/>
  <Override PartName="/ppt/notesSlides/notesSlide45.xml" ContentType="application/vnd.openxmlformats-officedocument.presentationml.notesSlide+xml"/>
  <Override PartName="/ppt/tags/tag79.xml" ContentType="application/vnd.openxmlformats-officedocument.presentationml.tags+xml"/>
  <Override PartName="/ppt/notesSlides/notesSlide46.xml" ContentType="application/vnd.openxmlformats-officedocument.presentationml.notesSlide+xml"/>
  <Override PartName="/ppt/tags/tag80.xml" ContentType="application/vnd.openxmlformats-officedocument.presentationml.tags+xml"/>
  <Override PartName="/ppt/notesSlides/notesSlide47.xml" ContentType="application/vnd.openxmlformats-officedocument.presentationml.notesSlide+xml"/>
  <Override PartName="/ppt/tags/tag81.xml" ContentType="application/vnd.openxmlformats-officedocument.presentationml.tags+xml"/>
  <Override PartName="/ppt/notesSlides/notesSlide48.xml" ContentType="application/vnd.openxmlformats-officedocument.presentationml.notesSlide+xml"/>
  <Override PartName="/ppt/tags/tag82.xml" ContentType="application/vnd.openxmlformats-officedocument.presentationml.tags+xml"/>
  <Override PartName="/ppt/notesSlides/notesSlide49.xml" ContentType="application/vnd.openxmlformats-officedocument.presentationml.notesSlide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60" r:id="rId2"/>
    <p:sldId id="383" r:id="rId3"/>
    <p:sldId id="287" r:id="rId4"/>
    <p:sldId id="368" r:id="rId5"/>
    <p:sldId id="449" r:id="rId6"/>
    <p:sldId id="384" r:id="rId7"/>
    <p:sldId id="262" r:id="rId8"/>
    <p:sldId id="264" r:id="rId9"/>
    <p:sldId id="385" r:id="rId10"/>
    <p:sldId id="268" r:id="rId11"/>
    <p:sldId id="269" r:id="rId12"/>
    <p:sldId id="386" r:id="rId13"/>
    <p:sldId id="270" r:id="rId14"/>
    <p:sldId id="271" r:id="rId15"/>
    <p:sldId id="387" r:id="rId16"/>
    <p:sldId id="272" r:id="rId17"/>
    <p:sldId id="273" r:id="rId18"/>
    <p:sldId id="388" r:id="rId19"/>
    <p:sldId id="274" r:id="rId20"/>
    <p:sldId id="275" r:id="rId21"/>
    <p:sldId id="389" r:id="rId22"/>
    <p:sldId id="276" r:id="rId23"/>
    <p:sldId id="277" r:id="rId24"/>
    <p:sldId id="390" r:id="rId25"/>
    <p:sldId id="278" r:id="rId26"/>
    <p:sldId id="279" r:id="rId27"/>
    <p:sldId id="391" r:id="rId28"/>
    <p:sldId id="280" r:id="rId29"/>
    <p:sldId id="281" r:id="rId30"/>
    <p:sldId id="392" r:id="rId31"/>
    <p:sldId id="282" r:id="rId32"/>
    <p:sldId id="283" r:id="rId33"/>
    <p:sldId id="393" r:id="rId34"/>
    <p:sldId id="284" r:id="rId35"/>
    <p:sldId id="285" r:id="rId36"/>
    <p:sldId id="425" r:id="rId37"/>
    <p:sldId id="442" r:id="rId38"/>
    <p:sldId id="369" r:id="rId39"/>
    <p:sldId id="459" r:id="rId40"/>
    <p:sldId id="394" r:id="rId41"/>
    <p:sldId id="292" r:id="rId42"/>
    <p:sldId id="395" r:id="rId43"/>
    <p:sldId id="294" r:id="rId44"/>
    <p:sldId id="396" r:id="rId45"/>
    <p:sldId id="296" r:id="rId46"/>
    <p:sldId id="397" r:id="rId47"/>
    <p:sldId id="298" r:id="rId48"/>
    <p:sldId id="398" r:id="rId49"/>
    <p:sldId id="300" r:id="rId50"/>
    <p:sldId id="399" r:id="rId51"/>
    <p:sldId id="302" r:id="rId52"/>
    <p:sldId id="400" r:id="rId53"/>
    <p:sldId id="304" r:id="rId54"/>
    <p:sldId id="401" r:id="rId55"/>
    <p:sldId id="306" r:id="rId56"/>
    <p:sldId id="402" r:id="rId57"/>
    <p:sldId id="308" r:id="rId58"/>
    <p:sldId id="403" r:id="rId59"/>
    <p:sldId id="310" r:id="rId60"/>
    <p:sldId id="426" r:id="rId61"/>
    <p:sldId id="370" r:id="rId62"/>
    <p:sldId id="436" r:id="rId63"/>
    <p:sldId id="371" r:id="rId64"/>
    <p:sldId id="438" r:id="rId65"/>
    <p:sldId id="372" r:id="rId66"/>
    <p:sldId id="431" r:id="rId67"/>
    <p:sldId id="373" r:id="rId68"/>
    <p:sldId id="433" r:id="rId69"/>
    <p:sldId id="374" r:id="rId70"/>
    <p:sldId id="429" r:id="rId71"/>
    <p:sldId id="375" r:id="rId72"/>
    <p:sldId id="434" r:id="rId73"/>
    <p:sldId id="376" r:id="rId74"/>
    <p:sldId id="432" r:id="rId75"/>
    <p:sldId id="377" r:id="rId76"/>
    <p:sldId id="435" r:id="rId77"/>
    <p:sldId id="378" r:id="rId78"/>
    <p:sldId id="437" r:id="rId79"/>
    <p:sldId id="379" r:id="rId80"/>
    <p:sldId id="430" r:id="rId81"/>
    <p:sldId id="380" r:id="rId82"/>
    <p:sldId id="439" r:id="rId83"/>
  </p:sldIdLst>
  <p:sldSz cx="9144000" cy="6858000" type="screen4x3"/>
  <p:notesSz cx="6858000" cy="9144000"/>
  <p:custDataLst>
    <p:tags r:id="rId8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4638" autoAdjust="0"/>
  </p:normalViewPr>
  <p:slideViewPr>
    <p:cSldViewPr>
      <p:cViewPr varScale="1">
        <p:scale>
          <a:sx n="72" d="100"/>
          <a:sy n="72" d="100"/>
        </p:scale>
        <p:origin x="-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tags" Target="tags/tag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A7CF-ED71-4A63-91D3-6AFB410EFD2E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51A6-C3B9-42FF-A255-F92A7C97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37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61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81F-C2B6-4BF9-ACF2-5D5ABBCC9733}" type="datetimeFigureOut">
              <a:rPr lang="en-US" smtClean="0"/>
              <a:pPr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D9FC-83D1-4412-BD1F-952A753D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slide" Target="slide3.xml"/><Relationship Id="rId5" Type="http://schemas.openxmlformats.org/officeDocument/2006/relationships/slide" Target="slide37.xml"/><Relationship Id="rId6" Type="http://schemas.openxmlformats.org/officeDocument/2006/relationships/slide" Target="slide61.xml"/><Relationship Id="rId7" Type="http://schemas.openxmlformats.org/officeDocument/2006/relationships/image" Target="../media/image2.g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Relationship Id="rId3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jpe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.gif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.gi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4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5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56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5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6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3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.jpeg"/><Relationship Id="rId1" Type="http://schemas.openxmlformats.org/officeDocument/2006/relationships/tags" Target="../tags/tag62.xml"/><Relationship Id="rId2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25.gif"/><Relationship Id="rId1" Type="http://schemas.openxmlformats.org/officeDocument/2006/relationships/tags" Target="../tags/tag64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6.gif"/><Relationship Id="rId1" Type="http://schemas.openxmlformats.org/officeDocument/2006/relationships/tags" Target="../tags/tag66.x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27.gif"/><Relationship Id="rId1" Type="http://schemas.openxmlformats.org/officeDocument/2006/relationships/tags" Target="../tags/tag68.x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28.gif"/><Relationship Id="rId1" Type="http://schemas.openxmlformats.org/officeDocument/2006/relationships/tags" Target="../tags/tag70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7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29.gif"/><Relationship Id="rId1" Type="http://schemas.openxmlformats.org/officeDocument/2006/relationships/tags" Target="../tags/tag72.x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7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30.gif"/><Relationship Id="rId1" Type="http://schemas.openxmlformats.org/officeDocument/2006/relationships/tags" Target="../tags/tag74.x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7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tags" Target="../tags/tag76.x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7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33.png"/><Relationship Id="rId1" Type="http://schemas.openxmlformats.org/officeDocument/2006/relationships/tags" Target="../tags/tag78.x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7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gif"/><Relationship Id="rId1" Type="http://schemas.openxmlformats.org/officeDocument/2006/relationships/tags" Target="../tags/tag80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tags" Target="../tags/tag8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image" Target="../media/image37.png"/><Relationship Id="rId1" Type="http://schemas.openxmlformats.org/officeDocument/2006/relationships/tags" Target="../tags/tag82.x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83.xml"/><Relationship Id="rId2" Type="http://schemas.openxmlformats.org/officeDocument/2006/relationships/slideLayout" Target="../slideLayouts/slideLayout2.xml"/><Relationship Id="rId3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1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Vocabulary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To </a:t>
            </a:r>
            <a:r>
              <a:rPr lang="en-US" b="1" dirty="0" smtClean="0"/>
              <a:t>mention</a:t>
            </a:r>
            <a:r>
              <a:rPr lang="en-US" dirty="0" smtClean="0"/>
              <a:t> something is to speak about it.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Which event will you </a:t>
            </a:r>
            <a:r>
              <a:rPr lang="en-US" b="1" dirty="0" smtClean="0"/>
              <a:t>mention</a:t>
            </a:r>
            <a:r>
              <a:rPr lang="en-US" dirty="0" smtClean="0"/>
              <a:t> to a friend today? Why?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095" y="1333096"/>
            <a:ext cx="617139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Think about some important and unimportant things that you might </a:t>
            </a:r>
            <a:r>
              <a:rPr lang="en-US" b="1" dirty="0" smtClean="0"/>
              <a:t>mention</a:t>
            </a:r>
            <a:r>
              <a:rPr lang="en-US" dirty="0" smtClean="0"/>
              <a:t>. Will you mention them to a parent, to a teacher, to a friend, or someone else? 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76500" y="266700"/>
            <a:ext cx="4191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mood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person’s </a:t>
            </a:r>
            <a:r>
              <a:rPr lang="en-US" b="1" dirty="0" smtClean="0"/>
              <a:t>mood</a:t>
            </a:r>
            <a:r>
              <a:rPr lang="en-US" dirty="0" smtClean="0"/>
              <a:t> is the way that the person is feeling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</a:t>
            </a:r>
            <a:r>
              <a:rPr lang="en-US" b="1" dirty="0" smtClean="0"/>
              <a:t>mood</a:t>
            </a:r>
            <a:r>
              <a:rPr lang="en-US" dirty="0" smtClean="0"/>
              <a:t> were you in when school ended for summer vacation last year? How did you express that </a:t>
            </a:r>
            <a:r>
              <a:rPr lang="en-US" b="1" dirty="0" smtClean="0"/>
              <a:t>mood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71501" y="1409700"/>
            <a:ext cx="6172202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How do you know when a person is in a particular </a:t>
            </a:r>
            <a:r>
              <a:rPr lang="en-US" b="1" dirty="0" smtClean="0"/>
              <a:t>mood</a:t>
            </a:r>
            <a:r>
              <a:rPr lang="en-US" dirty="0" smtClean="0"/>
              <a:t>? Copy the chart below on a separate sheet of paper. Then complete the chart. 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92795" y="274203"/>
            <a:ext cx="4319590" cy="819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properly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you do something </a:t>
            </a:r>
            <a:r>
              <a:rPr lang="en-US" b="1" dirty="0" smtClean="0"/>
              <a:t>properly</a:t>
            </a:r>
            <a:r>
              <a:rPr lang="en-US" dirty="0" smtClean="0"/>
              <a:t>, you do it the right way.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When have </a:t>
            </a:r>
            <a:r>
              <a:rPr lang="en-US" dirty="0" smtClean="0"/>
              <a:t>you done something twice in order to do it </a:t>
            </a:r>
            <a:r>
              <a:rPr lang="en-US" b="1" dirty="0" smtClean="0"/>
              <a:t>properly</a:t>
            </a:r>
            <a:r>
              <a:rPr lang="en-US" dirty="0" smtClean="0"/>
              <a:t>? Tell what you did.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67334" y="1405534"/>
            <a:ext cx="6178156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Work with a partner to list tasks that you must do </a:t>
            </a:r>
            <a:r>
              <a:rPr lang="en-US" b="1" dirty="0" smtClean="0"/>
              <a:t>properly</a:t>
            </a:r>
            <a:r>
              <a:rPr lang="en-US" dirty="0" smtClean="0"/>
              <a:t>. Decide which you can do quickly and which you must do slowly.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61525" y="281676"/>
            <a:ext cx="4306676" cy="81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intends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person who</a:t>
            </a:r>
            <a:r>
              <a:rPr lang="en-US" b="1" dirty="0" smtClean="0"/>
              <a:t> intends </a:t>
            </a:r>
            <a:r>
              <a:rPr lang="en-US" dirty="0" smtClean="0"/>
              <a:t>to do a task plans to do that task in the future.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a girl says that she </a:t>
            </a:r>
            <a:r>
              <a:rPr lang="en-US" b="1" dirty="0" smtClean="0"/>
              <a:t>intends</a:t>
            </a:r>
            <a:r>
              <a:rPr lang="en-US" dirty="0" smtClean="0"/>
              <a:t> to make the soccer team, what could she do to make that happen?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81955" y="1420155"/>
            <a:ext cx="6193111" cy="41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800" b="1" u="sng" dirty="0" smtClean="0"/>
              <a:t>Vocabulary: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400" b="1" dirty="0" smtClean="0"/>
              <a:t>Part 1: </a:t>
            </a:r>
            <a:r>
              <a:rPr lang="en-US" sz="3400" dirty="0" smtClean="0">
                <a:hlinkClick r:id="rId4" action="ppaction://hlinksldjump"/>
              </a:rPr>
              <a:t>Vocabulary Cards</a:t>
            </a:r>
            <a:endParaRPr lang="en-US" sz="3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400" b="1" dirty="0" smtClean="0"/>
              <a:t>Part 2: </a:t>
            </a:r>
            <a:r>
              <a:rPr lang="en-US" sz="3400" dirty="0" smtClean="0">
                <a:hlinkClick r:id="rId5" action="ppaction://hlinksldjump"/>
              </a:rPr>
              <a:t>Vocabulary Cards </a:t>
            </a:r>
            <a:r>
              <a:rPr lang="en-US" sz="3400" dirty="0" smtClean="0"/>
              <a:t>(without back activity)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400" b="1" dirty="0" smtClean="0"/>
              <a:t>Part 3: </a:t>
            </a:r>
            <a:r>
              <a:rPr lang="en-US" sz="3400" dirty="0" smtClean="0">
                <a:hlinkClick r:id="rId6" action="ppaction://hlinksldjump"/>
              </a:rPr>
              <a:t>Guided Practice </a:t>
            </a:r>
            <a:r>
              <a:rPr lang="en-US" sz="3400" smtClean="0">
                <a:hlinkClick r:id="rId6" action="ppaction://hlinksldjump"/>
              </a:rPr>
              <a:t>Questions</a:t>
            </a:r>
            <a:endParaRPr lang="en-US" sz="3400" smtClean="0"/>
          </a:p>
          <a:p>
            <a:pPr eaLnBrk="1" hangingPunct="1">
              <a:buFont typeface="Wingdings" pitchFamily="2" charset="2"/>
              <a:buNone/>
            </a:pPr>
            <a:endParaRPr lang="en-US" sz="3400" smtClean="0"/>
          </a:p>
          <a:p>
            <a:pPr eaLnBrk="1" hangingPunct="1">
              <a:buFont typeface="Wingdings" pitchFamily="2" charset="2"/>
              <a:buNone/>
            </a:pPr>
            <a:endParaRPr lang="en-US" sz="3400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5" name="Picture 4" descr="woman_teacher_registe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200400"/>
            <a:ext cx="1908640" cy="3124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Copy the web chart below. Draw lines to the words that show how a student </a:t>
            </a:r>
            <a:r>
              <a:rPr lang="en-US" b="1" dirty="0" smtClean="0"/>
              <a:t>intends</a:t>
            </a:r>
            <a:r>
              <a:rPr lang="en-US" dirty="0" smtClean="0"/>
              <a:t> to get all A’s on her report card.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23266" y="829534"/>
            <a:ext cx="4099451" cy="7012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consisted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Something that </a:t>
            </a:r>
            <a:r>
              <a:rPr lang="en-US" b="1" dirty="0" smtClean="0"/>
              <a:t>consisted</a:t>
            </a:r>
            <a:r>
              <a:rPr lang="en-US" dirty="0" smtClean="0"/>
              <a:t> of different parts was made up of those parts.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have you made in </a:t>
            </a:r>
            <a:r>
              <a:rPr lang="en-US" b="1" dirty="0" smtClean="0"/>
              <a:t>art class? Which projects consisted </a:t>
            </a:r>
            <a:r>
              <a:rPr lang="en-US" dirty="0" smtClean="0"/>
              <a:t>of different materials?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3447" y="1411647"/>
            <a:ext cx="6148252" cy="408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Think of a meal that you really enjoyed. The meal </a:t>
            </a:r>
            <a:r>
              <a:rPr lang="en-US" b="1" dirty="0" smtClean="0"/>
              <a:t>consisted</a:t>
            </a:r>
            <a:r>
              <a:rPr lang="en-US" dirty="0" smtClean="0"/>
              <a:t> of a few different things. Write the food and drink the meal </a:t>
            </a:r>
            <a:r>
              <a:rPr lang="en-US" b="1" dirty="0" smtClean="0"/>
              <a:t>consisted</a:t>
            </a:r>
            <a:r>
              <a:rPr lang="en-US" dirty="0" smtClean="0"/>
              <a:t> of in the ovals.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38401" y="228602"/>
            <a:ext cx="4267197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positive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people are </a:t>
            </a:r>
            <a:r>
              <a:rPr lang="en-US" b="1" dirty="0" smtClean="0"/>
              <a:t>positive</a:t>
            </a:r>
            <a:r>
              <a:rPr lang="en-US" dirty="0" smtClean="0"/>
              <a:t> that they know something, they are completely sure.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were you</a:t>
            </a:r>
            <a:r>
              <a:rPr lang="en-US" b="1" dirty="0" smtClean="0"/>
              <a:t> positive </a:t>
            </a:r>
            <a:r>
              <a:rPr lang="en-US" dirty="0" smtClean="0"/>
              <a:t>about something, only to find out you were wrong?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500" y="1409700"/>
            <a:ext cx="61722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Copy the sentences below. Then complete the sentences with a partner. Decide together how you can be </a:t>
            </a:r>
            <a:r>
              <a:rPr lang="en-US" b="1" dirty="0" smtClean="0"/>
              <a:t>positive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41582" y="358818"/>
            <a:ext cx="3429001" cy="78929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advanced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Someone who has </a:t>
            </a:r>
            <a:r>
              <a:rPr lang="en-US" b="1" dirty="0" smtClean="0"/>
              <a:t>advanced </a:t>
            </a:r>
            <a:r>
              <a:rPr lang="en-US" dirty="0" smtClean="0"/>
              <a:t>skills in something is very good at it.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</a:t>
            </a:r>
            <a:r>
              <a:rPr lang="en-US" b="1" dirty="0" smtClean="0"/>
              <a:t>advanced</a:t>
            </a:r>
            <a:r>
              <a:rPr lang="en-US" dirty="0" smtClean="0"/>
              <a:t> skills do you have? Describe those skills.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71500" y="14097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With a partner, decide which task required </a:t>
            </a:r>
            <a:r>
              <a:rPr lang="en-US" b="1" dirty="0" smtClean="0"/>
              <a:t>advanced</a:t>
            </a:r>
            <a:r>
              <a:rPr lang="en-US" dirty="0" smtClean="0"/>
              <a:t> skills. Explain your reasons for each decision.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07874" y="435326"/>
            <a:ext cx="4476750" cy="74160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1: Introduce Vocabulary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peculiar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Something odd or unusual is </a:t>
            </a:r>
            <a:r>
              <a:rPr lang="en-US" b="1" dirty="0" smtClean="0"/>
              <a:t>peculiar</a:t>
            </a:r>
            <a:r>
              <a:rPr lang="en-US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</a:t>
            </a:r>
            <a:r>
              <a:rPr lang="en-US" b="1" dirty="0" smtClean="0"/>
              <a:t>peculiar</a:t>
            </a:r>
            <a:r>
              <a:rPr lang="en-US" dirty="0" smtClean="0"/>
              <a:t> sounds have you heard? What made them </a:t>
            </a:r>
            <a:r>
              <a:rPr lang="en-US" b="1" dirty="0" smtClean="0"/>
              <a:t>peculiar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499" y="1409698"/>
            <a:ext cx="6172201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Which animals have </a:t>
            </a:r>
            <a:r>
              <a:rPr lang="en-US" b="1" dirty="0" smtClean="0"/>
              <a:t>peculiar</a:t>
            </a:r>
            <a:r>
              <a:rPr lang="en-US" dirty="0" smtClean="0"/>
              <a:t> characteristics? Tell what is peculiar about each one.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35914" y="63825"/>
            <a:ext cx="4609709" cy="81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talent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b="1" dirty="0" smtClean="0"/>
              <a:t>talent</a:t>
            </a:r>
            <a:r>
              <a:rPr lang="en-US" dirty="0" smtClean="0"/>
              <a:t> is a special skill.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</a:t>
            </a:r>
            <a:r>
              <a:rPr lang="en-US" b="1" dirty="0" smtClean="0"/>
              <a:t>talent</a:t>
            </a:r>
            <a:r>
              <a:rPr lang="en-US" dirty="0" smtClean="0"/>
              <a:t> do you think is the hardest to develop? Why?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500" y="1409700"/>
            <a:ext cx="61722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List a </a:t>
            </a:r>
            <a:r>
              <a:rPr lang="en-US" b="1" dirty="0" smtClean="0"/>
              <a:t>talent</a:t>
            </a:r>
            <a:r>
              <a:rPr lang="en-US" dirty="0" smtClean="0"/>
              <a:t> you would like to develop. In each section, write something you could do to develop that </a:t>
            </a:r>
            <a:r>
              <a:rPr lang="en-US" b="1" dirty="0" smtClean="0"/>
              <a:t>talent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743200" y="838200"/>
            <a:ext cx="472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2: Vocabulary Review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Turn your </a:t>
            </a:r>
            <a:r>
              <a:rPr lang="en-US" sz="5400" b="1" dirty="0" smtClean="0"/>
              <a:t>Book </a:t>
            </a:r>
            <a:r>
              <a:rPr lang="en-US" sz="5400" dirty="0" smtClean="0"/>
              <a:t>to </a:t>
            </a:r>
            <a:r>
              <a:rPr lang="en-US" sz="5400" b="1" dirty="0" smtClean="0">
                <a:solidFill>
                  <a:srgbClr val="FF0000"/>
                </a:solidFill>
              </a:rPr>
              <a:t>pages 16-17</a:t>
            </a:r>
            <a:r>
              <a:rPr lang="en-US" sz="5400" dirty="0" smtClean="0"/>
              <a:t>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199"/>
            <a:ext cx="4204477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"/>
            <a:ext cx="402749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Turn your </a:t>
            </a:r>
            <a:r>
              <a:rPr lang="en-US" sz="5400" b="1" dirty="0" smtClean="0"/>
              <a:t>Book </a:t>
            </a:r>
            <a:r>
              <a:rPr lang="en-US" sz="5400" dirty="0" smtClean="0"/>
              <a:t>to </a:t>
            </a:r>
            <a:r>
              <a:rPr lang="en-US" sz="5400" b="1" dirty="0" smtClean="0">
                <a:solidFill>
                  <a:srgbClr val="FF0000"/>
                </a:solidFill>
              </a:rPr>
              <a:t>pages 16-17</a:t>
            </a:r>
            <a:r>
              <a:rPr lang="en-US" sz="5400" dirty="0" smtClean="0"/>
              <a:t>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comfort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497" y="1409699"/>
            <a:ext cx="6172200" cy="41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you </a:t>
            </a:r>
            <a:r>
              <a:rPr lang="en-US" b="1" dirty="0"/>
              <a:t>comfort</a:t>
            </a:r>
            <a:r>
              <a:rPr lang="en-US" dirty="0" smtClean="0"/>
              <a:t> someone, you help that person to feel less bad.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did you </a:t>
            </a:r>
            <a:r>
              <a:rPr lang="en-US" b="1" dirty="0" smtClean="0"/>
              <a:t>comfort</a:t>
            </a:r>
            <a:r>
              <a:rPr lang="en-US" dirty="0" smtClean="0"/>
              <a:t> someone? Why did that person need your help?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mention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To </a:t>
            </a:r>
            <a:r>
              <a:rPr lang="en-US" b="1" dirty="0" smtClean="0"/>
              <a:t>mention</a:t>
            </a:r>
            <a:r>
              <a:rPr lang="en-US" dirty="0" smtClean="0"/>
              <a:t> something is to speak about it.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Which event will you </a:t>
            </a:r>
            <a:r>
              <a:rPr lang="en-US" b="1" dirty="0" smtClean="0"/>
              <a:t>mention</a:t>
            </a:r>
            <a:r>
              <a:rPr lang="en-US" dirty="0" smtClean="0"/>
              <a:t> to a friend today? Why?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095" y="1409295"/>
            <a:ext cx="617139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mood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person’s </a:t>
            </a:r>
            <a:r>
              <a:rPr lang="en-US" b="1" dirty="0" smtClean="0"/>
              <a:t>mood</a:t>
            </a:r>
            <a:r>
              <a:rPr lang="en-US" dirty="0" smtClean="0"/>
              <a:t> is the way that the person is feeling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</a:t>
            </a:r>
            <a:r>
              <a:rPr lang="en-US" b="1" dirty="0" smtClean="0"/>
              <a:t>mood</a:t>
            </a:r>
            <a:r>
              <a:rPr lang="en-US" dirty="0" smtClean="0"/>
              <a:t> were you in when school ended for summer vacation last year? How did you express that </a:t>
            </a:r>
            <a:r>
              <a:rPr lang="en-US" b="1" dirty="0" smtClean="0"/>
              <a:t>mood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71501" y="1409700"/>
            <a:ext cx="6172202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properly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you do something </a:t>
            </a:r>
            <a:r>
              <a:rPr lang="en-US" b="1" dirty="0" smtClean="0"/>
              <a:t>properly</a:t>
            </a:r>
            <a:r>
              <a:rPr lang="en-US" dirty="0" smtClean="0"/>
              <a:t>, you do it the right way.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did have you done something twice in order to do it </a:t>
            </a:r>
            <a:r>
              <a:rPr lang="en-US" b="1" dirty="0" smtClean="0"/>
              <a:t>properly</a:t>
            </a:r>
            <a:r>
              <a:rPr lang="en-US" dirty="0" smtClean="0"/>
              <a:t>? Tell what you did.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67334" y="1405534"/>
            <a:ext cx="6178156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intends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person who</a:t>
            </a:r>
            <a:r>
              <a:rPr lang="en-US" b="1" dirty="0" smtClean="0"/>
              <a:t> intends </a:t>
            </a:r>
            <a:r>
              <a:rPr lang="en-US" dirty="0" smtClean="0"/>
              <a:t>to do a task plans to do that task in the future.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If a girl says that she </a:t>
            </a:r>
            <a:r>
              <a:rPr lang="en-US" b="1" dirty="0" smtClean="0"/>
              <a:t>intends</a:t>
            </a:r>
            <a:r>
              <a:rPr lang="en-US" dirty="0" smtClean="0"/>
              <a:t> to make the soccer team, what could she do to make that happen?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81955" y="1420155"/>
            <a:ext cx="6193111" cy="41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57199"/>
            <a:ext cx="4204477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"/>
            <a:ext cx="402749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consisted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Something that </a:t>
            </a:r>
            <a:r>
              <a:rPr lang="en-US" b="1" dirty="0" smtClean="0"/>
              <a:t>consisted</a:t>
            </a:r>
            <a:r>
              <a:rPr lang="en-US" dirty="0" smtClean="0"/>
              <a:t> of different parts was made up of those parts.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have you made in </a:t>
            </a:r>
            <a:r>
              <a:rPr lang="en-US" b="1" dirty="0" smtClean="0"/>
              <a:t>art class? Which projects consisted </a:t>
            </a:r>
            <a:r>
              <a:rPr lang="en-US" dirty="0" smtClean="0"/>
              <a:t>of different materials?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3447" y="1411647"/>
            <a:ext cx="6148252" cy="408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positive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people are </a:t>
            </a:r>
            <a:r>
              <a:rPr lang="en-US" b="1" dirty="0" smtClean="0"/>
              <a:t>positive</a:t>
            </a:r>
            <a:r>
              <a:rPr lang="en-US" dirty="0" smtClean="0"/>
              <a:t> that they know something, they are completely sure.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were you</a:t>
            </a:r>
            <a:r>
              <a:rPr lang="en-US" b="1" dirty="0" smtClean="0"/>
              <a:t> positive </a:t>
            </a:r>
            <a:r>
              <a:rPr lang="en-US" dirty="0" smtClean="0"/>
              <a:t>about something, only to find out you were wrong?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500" y="1409700"/>
            <a:ext cx="61722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advanced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Someone who has </a:t>
            </a:r>
            <a:r>
              <a:rPr lang="en-US" b="1" dirty="0" smtClean="0"/>
              <a:t>advanced </a:t>
            </a:r>
            <a:r>
              <a:rPr lang="en-US" dirty="0" smtClean="0"/>
              <a:t>skills in something is very good at it.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</a:t>
            </a:r>
            <a:r>
              <a:rPr lang="en-US" b="1" dirty="0" smtClean="0"/>
              <a:t>advanced</a:t>
            </a:r>
            <a:r>
              <a:rPr lang="en-US" dirty="0" smtClean="0"/>
              <a:t> skills do you have? Describe those skills.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71500" y="14097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peculiar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Something odd or unusual is </a:t>
            </a:r>
            <a:r>
              <a:rPr lang="en-US" b="1" dirty="0" smtClean="0"/>
              <a:t>peculiar</a:t>
            </a:r>
            <a:r>
              <a:rPr lang="en-US" dirty="0" smtClean="0"/>
              <a:t>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</a:t>
            </a:r>
            <a:r>
              <a:rPr lang="en-US" b="1" dirty="0" smtClean="0"/>
              <a:t>peculiar</a:t>
            </a:r>
            <a:r>
              <a:rPr lang="en-US" dirty="0" smtClean="0"/>
              <a:t> sounds have you heard? What made them </a:t>
            </a:r>
            <a:r>
              <a:rPr lang="en-US" b="1" dirty="0" smtClean="0"/>
              <a:t>peculiar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499" y="1409698"/>
            <a:ext cx="6172201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talent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b="1" dirty="0" smtClean="0"/>
              <a:t>talent</a:t>
            </a:r>
            <a:r>
              <a:rPr lang="en-US" dirty="0" smtClean="0"/>
              <a:t> is a special skill.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What </a:t>
            </a:r>
            <a:r>
              <a:rPr lang="en-US" b="1" dirty="0" smtClean="0"/>
              <a:t>talent</a:t>
            </a:r>
            <a:r>
              <a:rPr lang="en-US" dirty="0" smtClean="0"/>
              <a:t> do you think is the hardest to develop? Why?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500" y="1409700"/>
            <a:ext cx="61722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comfort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3: Guided Practice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676400"/>
            <a:ext cx="3505200" cy="454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advanced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Do you think an </a:t>
            </a:r>
            <a:r>
              <a:rPr lang="en-US" sz="5400" b="1" dirty="0" smtClean="0"/>
              <a:t>advanced</a:t>
            </a:r>
            <a:r>
              <a:rPr lang="en-US" sz="5400" dirty="0" smtClean="0"/>
              <a:t> math class would be easy or hard? Why?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5" name="Picture 4" descr="teachhead12-4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514600"/>
            <a:ext cx="3143250" cy="3771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talent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What is one</a:t>
            </a:r>
            <a:r>
              <a:rPr lang="en-US" sz="5400" b="1" dirty="0" smtClean="0"/>
              <a:t> talent </a:t>
            </a:r>
            <a:r>
              <a:rPr lang="en-US" sz="5400" dirty="0" smtClean="0"/>
              <a:t>you wish you had?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 descr="boy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447800"/>
            <a:ext cx="2754394" cy="4857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mood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How can you cheer up a person who is in a bad </a:t>
            </a:r>
            <a:r>
              <a:rPr lang="en-US" sz="5400" b="1" dirty="0" smtClean="0"/>
              <a:t>mood</a:t>
            </a:r>
            <a:r>
              <a:rPr lang="en-US" sz="5400" dirty="0" smtClean="0"/>
              <a:t>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5" name="Picture 4" descr="angr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590800"/>
            <a:ext cx="3095625" cy="3362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intends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If someone </a:t>
            </a:r>
            <a:r>
              <a:rPr lang="en-US" sz="5400" b="1" dirty="0" smtClean="0"/>
              <a:t>intends</a:t>
            </a:r>
            <a:r>
              <a:rPr lang="en-US" sz="5400" dirty="0" smtClean="0"/>
              <a:t> to buy a new book, where should that person go?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89090" name="Picture 2" descr="http://theacademyarc.com/assets/images/Images/book_clipart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3200400" cy="3200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71497" y="1409699"/>
            <a:ext cx="6172200" cy="41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191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What does it mean?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you </a:t>
            </a:r>
            <a:r>
              <a:rPr lang="en-US" b="1" dirty="0"/>
              <a:t>comfort</a:t>
            </a:r>
            <a:r>
              <a:rPr lang="en-US" dirty="0" smtClean="0"/>
              <a:t> someone, you help that person to feel less bad.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THINK ABOUT IT: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When did you </a:t>
            </a:r>
            <a:r>
              <a:rPr lang="en-US" b="1" dirty="0" smtClean="0"/>
              <a:t>comfort</a:t>
            </a:r>
            <a:r>
              <a:rPr lang="en-US" dirty="0" smtClean="0"/>
              <a:t> someone? Why did that person need your help?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381000"/>
            <a:ext cx="4114800" cy="61722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comfort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What thinks </a:t>
            </a:r>
            <a:r>
              <a:rPr lang="en-US" sz="5400" b="1" dirty="0" smtClean="0"/>
              <a:t>comfort</a:t>
            </a:r>
            <a:r>
              <a:rPr lang="en-US" sz="5400" dirty="0" smtClean="0"/>
              <a:t> you when you are sick? Why?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36194" name="Picture 2" descr="http://members.madasafish.com/~cj_whitehound/Rats_Nest/artwork/clipart/greenish_sick_rat_in_b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90800"/>
            <a:ext cx="4191000" cy="37949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consisted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Tell what foods your last meal </a:t>
            </a:r>
            <a:r>
              <a:rPr lang="en-US" sz="5400" b="1" dirty="0" smtClean="0"/>
              <a:t>consisted</a:t>
            </a:r>
            <a:r>
              <a:rPr lang="en-US" sz="5400" dirty="0" smtClean="0"/>
              <a:t> of.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48482" name="Picture 2" descr="http://www.clipartheaven.com/clipart/holidays/thanksgiving/thanksgiving-dinner-4-clip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352170"/>
            <a:ext cx="4343400" cy="395338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properly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What is one important part of </a:t>
            </a:r>
            <a:r>
              <a:rPr lang="en-US" sz="5400" b="1" dirty="0" smtClean="0"/>
              <a:t>properly</a:t>
            </a:r>
            <a:r>
              <a:rPr lang="en-US" sz="5400" dirty="0" smtClean="0"/>
              <a:t> caring for a pet?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46434" name="Picture 2" descr="http://www.catclipart.net/cat_clipart_images/cartoon_asian_girl_with_a_white_cat_on_her_lap_0515-1004-1303-1029_S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429000"/>
            <a:ext cx="2857500" cy="2800351"/>
          </a:xfrm>
          <a:prstGeom prst="rect">
            <a:avLst/>
          </a:prstGeom>
          <a:noFill/>
        </p:spPr>
      </p:pic>
      <p:pic>
        <p:nvPicPr>
          <p:cNvPr id="146436" name="Picture 4" descr="http://www.cartoon-clipart.com/cartoon_clipart_images/cartoon_child_playing_with_his_pet_dog_0515-1004-1303-5652_SM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438400"/>
            <a:ext cx="2857500" cy="25622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positive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How can you be </a:t>
            </a:r>
            <a:r>
              <a:rPr lang="en-US" sz="5400" b="1" dirty="0" smtClean="0"/>
              <a:t>positive</a:t>
            </a:r>
            <a:r>
              <a:rPr lang="en-US" sz="5400" dirty="0" smtClean="0"/>
              <a:t> that you spelled the word correctly?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44386" name="Picture 2" descr="http://www.lagrangelibrary.org/lagrange/images/man_looking_at_dictiona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72232"/>
            <a:ext cx="4267200" cy="329996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peculiar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What do you think is the most </a:t>
            </a:r>
            <a:r>
              <a:rPr lang="en-US" sz="5400" b="1" dirty="0" smtClean="0"/>
              <a:t>peculiar</a:t>
            </a:r>
            <a:r>
              <a:rPr lang="en-US" sz="5400" dirty="0" smtClean="0"/>
              <a:t> animal? Why?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42338" name="Picture 2" descr="http://www1.free-clipart.net/gallery2/clipart/Animals/Land_Animals/Ante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648200"/>
            <a:ext cx="3491607" cy="1381125"/>
          </a:xfrm>
          <a:prstGeom prst="rect">
            <a:avLst/>
          </a:prstGeom>
          <a:noFill/>
        </p:spPr>
      </p:pic>
      <p:pic>
        <p:nvPicPr>
          <p:cNvPr id="142342" name="Picture 6" descr="http://l.thumbs.canstockphoto.com/canstock4603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743200"/>
            <a:ext cx="2286000" cy="2209802"/>
          </a:xfrm>
          <a:prstGeom prst="rect">
            <a:avLst/>
          </a:prstGeom>
          <a:noFill/>
        </p:spPr>
      </p:pic>
      <p:pic>
        <p:nvPicPr>
          <p:cNvPr id="142344" name="Picture 8" descr="http://rubyglen.com/image1/animal_clipart_monke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114800"/>
            <a:ext cx="1905000" cy="190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381000"/>
            <a:ext cx="8382000" cy="61722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TALK IT OVER: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On a separate sheet of paper, Make a list of behaviors that </a:t>
            </a:r>
            <a:r>
              <a:rPr lang="en-US" b="1" dirty="0" smtClean="0"/>
              <a:t>comfort</a:t>
            </a:r>
            <a:r>
              <a:rPr lang="en-US" dirty="0" smtClean="0"/>
              <a:t> people and behaviors that do not.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9248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mention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What could happen if you forgot to </a:t>
            </a:r>
            <a:r>
              <a:rPr lang="en-US" sz="5400" b="1" dirty="0" smtClean="0"/>
              <a:t>mention</a:t>
            </a:r>
            <a:r>
              <a:rPr lang="en-US" sz="5400" dirty="0" smtClean="0"/>
              <a:t> the time of your birthday party to the people you invited?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40290" name="Picture 2" descr="Birthday Cak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733800"/>
            <a:ext cx="2667000" cy="260477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6600" b="1" dirty="0" smtClean="0"/>
          </a:p>
          <a:p>
            <a:pPr algn="ctr">
              <a:buNone/>
            </a:pPr>
            <a:r>
              <a:rPr lang="en-US" sz="14500" b="1" dirty="0" smtClean="0">
                <a:solidFill>
                  <a:srgbClr val="FFFF00"/>
                </a:solidFill>
              </a:rPr>
              <a:t>mention</a:t>
            </a:r>
            <a:endParaRPr lang="en-US" sz="145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0"/>
  <p:tag name="RACERSMAXDISPLAYED" val="0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679</Words>
  <Application>Microsoft Macintosh PowerPoint</Application>
  <PresentationFormat>On-screen Show (4:3)</PresentationFormat>
  <Paragraphs>351</Paragraphs>
  <Slides>82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Mott</dc:creator>
  <cp:lastModifiedBy>Hampton Schools</cp:lastModifiedBy>
  <cp:revision>110</cp:revision>
  <dcterms:created xsi:type="dcterms:W3CDTF">2013-11-11T17:53:14Z</dcterms:created>
  <dcterms:modified xsi:type="dcterms:W3CDTF">2015-06-20T19:30:51Z</dcterms:modified>
</cp:coreProperties>
</file>